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0" r:id="rId2"/>
    <p:sldId id="305" r:id="rId3"/>
    <p:sldId id="287" r:id="rId4"/>
    <p:sldId id="286" r:id="rId5"/>
    <p:sldId id="288" r:id="rId6"/>
    <p:sldId id="308" r:id="rId7"/>
    <p:sldId id="290" r:id="rId8"/>
    <p:sldId id="291" r:id="rId9"/>
    <p:sldId id="292" r:id="rId10"/>
    <p:sldId id="307" r:id="rId11"/>
    <p:sldId id="296" r:id="rId12"/>
    <p:sldId id="309" r:id="rId13"/>
    <p:sldId id="311" r:id="rId14"/>
    <p:sldId id="306" r:id="rId15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4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5BB1D-E7A5-4787-AE64-4C31E06A5C94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088C6-C8CD-4238-AA5D-5B7985EF8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16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457200"/>
            <a:ext cx="9143999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3902" y="653191"/>
            <a:ext cx="8070594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21739" y="1289485"/>
            <a:ext cx="7614921" cy="2067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369332"/>
          </a:xfrm>
        </p:spPr>
        <p:txBody>
          <a:bodyPr/>
          <a:lstStyle/>
          <a:p>
            <a:pPr algn="ctr"/>
            <a:r>
              <a:rPr lang="en-US" dirty="0" smtClean="0"/>
              <a:t>Pitch Perception of Pure tones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62200" y="3124200"/>
            <a:ext cx="50292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/>
              <a:t> </a:t>
            </a:r>
            <a:endParaRPr lang="en-US" dirty="0"/>
          </a:p>
          <a:p>
            <a:pPr lvl="0"/>
            <a:r>
              <a:rPr lang="en-CA" dirty="0"/>
              <a:t>Pitch perception</a:t>
            </a:r>
            <a:endParaRPr lang="en-US" dirty="0"/>
          </a:p>
          <a:p>
            <a:pPr lvl="0"/>
            <a:r>
              <a:rPr lang="en-CA" dirty="0" smtClean="0"/>
              <a:t>	Limits </a:t>
            </a:r>
            <a:r>
              <a:rPr lang="en-CA" dirty="0"/>
              <a:t>to pitch discrimination</a:t>
            </a:r>
            <a:endParaRPr lang="en-US" dirty="0"/>
          </a:p>
          <a:p>
            <a:pPr lvl="0"/>
            <a:r>
              <a:rPr lang="en-CA" dirty="0" smtClean="0"/>
              <a:t>	Place </a:t>
            </a:r>
            <a:r>
              <a:rPr lang="en-CA" dirty="0"/>
              <a:t>theory</a:t>
            </a:r>
            <a:endParaRPr lang="en-US" dirty="0"/>
          </a:p>
          <a:p>
            <a:r>
              <a:rPr lang="en-CA" dirty="0" smtClean="0"/>
              <a:t>	   -</a:t>
            </a:r>
            <a:r>
              <a:rPr lang="en-CA" dirty="0"/>
              <a:t>von Bekesy</a:t>
            </a:r>
            <a:endParaRPr lang="en-US" dirty="0"/>
          </a:p>
          <a:p>
            <a:r>
              <a:rPr lang="en-CA" dirty="0" smtClean="0"/>
              <a:t>	   -</a:t>
            </a:r>
            <a:r>
              <a:rPr lang="en-CA" dirty="0"/>
              <a:t>limitations</a:t>
            </a:r>
            <a:endParaRPr lang="en-US" dirty="0"/>
          </a:p>
          <a:p>
            <a:r>
              <a:rPr lang="en-CA" dirty="0"/>
              <a:t> </a:t>
            </a:r>
            <a:endParaRPr lang="en-US" dirty="0"/>
          </a:p>
          <a:p>
            <a:pPr lvl="0"/>
            <a:r>
              <a:rPr lang="en-CA" dirty="0" smtClean="0"/>
              <a:t>	Temporal </a:t>
            </a:r>
            <a:r>
              <a:rPr lang="en-CA" dirty="0"/>
              <a:t>Theory</a:t>
            </a:r>
            <a:endParaRPr lang="en-US" dirty="0"/>
          </a:p>
          <a:p>
            <a:r>
              <a:rPr lang="en-CA" dirty="0" smtClean="0"/>
              <a:t>	   -</a:t>
            </a:r>
            <a:r>
              <a:rPr lang="en-CA" dirty="0"/>
              <a:t>described</a:t>
            </a:r>
            <a:endParaRPr lang="en-US" dirty="0"/>
          </a:p>
          <a:p>
            <a:r>
              <a:rPr lang="en-CA" dirty="0" smtClean="0"/>
              <a:t>	   -</a:t>
            </a:r>
            <a:r>
              <a:rPr lang="en-CA" dirty="0"/>
              <a:t>limits</a:t>
            </a:r>
            <a:endParaRPr lang="en-US" dirty="0"/>
          </a:p>
          <a:p>
            <a:r>
              <a:rPr lang="en-CA" dirty="0" smtClean="0"/>
              <a:t>	   -</a:t>
            </a:r>
            <a:r>
              <a:rPr lang="en-CA" dirty="0"/>
              <a:t>phase locking and volley principle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63451" y="866273"/>
            <a:ext cx="1684421" cy="433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620126" y="1636294"/>
            <a:ext cx="1443789" cy="4170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652921" y="566785"/>
            <a:ext cx="33210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-60" dirty="0">
                <a:solidFill>
                  <a:srgbClr val="545454"/>
                </a:solidFill>
                <a:latin typeface="Arial"/>
                <a:cs typeface="Arial"/>
              </a:rPr>
              <a:t>Base</a:t>
            </a:r>
            <a:endParaRPr sz="11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19657" y="569055"/>
            <a:ext cx="332740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676767"/>
                </a:solidFill>
                <a:latin typeface="Arial"/>
                <a:cs typeface="Arial"/>
              </a:rPr>
              <a:t>Apex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85005" y="986149"/>
            <a:ext cx="381000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20" dirty="0">
                <a:solidFill>
                  <a:srgbClr val="545454"/>
                </a:solidFill>
                <a:latin typeface="Arial"/>
                <a:cs typeface="Arial"/>
              </a:rPr>
              <a:t>2</a:t>
            </a:r>
            <a:r>
              <a:rPr sz="1050" dirty="0">
                <a:solidFill>
                  <a:srgbClr val="545454"/>
                </a:solidFill>
                <a:latin typeface="Arial"/>
                <a:cs typeface="Arial"/>
              </a:rPr>
              <a:t>5</a:t>
            </a:r>
            <a:r>
              <a:rPr sz="1050" spc="5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545454"/>
                </a:solidFill>
                <a:latin typeface="Arial"/>
                <a:cs typeface="Arial"/>
              </a:rPr>
              <a:t>Hz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85005" y="1746704"/>
            <a:ext cx="2403475" cy="337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-15" dirty="0">
                <a:solidFill>
                  <a:srgbClr val="676767"/>
                </a:solidFill>
                <a:latin typeface="Times New Roman"/>
                <a:cs typeface="Times New Roman"/>
              </a:rPr>
              <a:t>5</a:t>
            </a:r>
            <a:r>
              <a:rPr sz="1150" spc="70" dirty="0">
                <a:solidFill>
                  <a:srgbClr val="676767"/>
                </a:solidFill>
                <a:latin typeface="Times New Roman"/>
                <a:cs typeface="Times New Roman"/>
              </a:rPr>
              <a:t>0</a:t>
            </a:r>
            <a:r>
              <a:rPr sz="1150" spc="-55" dirty="0">
                <a:solidFill>
                  <a:srgbClr val="676767"/>
                </a:solidFill>
                <a:latin typeface="Times New Roman"/>
                <a:cs typeface="Times New Roman"/>
              </a:rPr>
              <a:t> </a:t>
            </a:r>
            <a:r>
              <a:rPr sz="1050" spc="30" dirty="0">
                <a:solidFill>
                  <a:srgbClr val="545454"/>
                </a:solidFill>
                <a:latin typeface="Arial"/>
                <a:cs typeface="Arial"/>
              </a:rPr>
              <a:t>Hz</a:t>
            </a:r>
            <a:endParaRPr sz="1050">
              <a:latin typeface="Arial"/>
              <a:cs typeface="Arial"/>
            </a:endParaRPr>
          </a:p>
          <a:p>
            <a:pPr marL="405130">
              <a:lnSpc>
                <a:spcPct val="100000"/>
              </a:lnSpc>
              <a:spcBef>
                <a:spcPts val="45"/>
              </a:spcBef>
              <a:tabLst>
                <a:tab pos="2390140" algn="l"/>
              </a:tabLst>
            </a:pPr>
            <a:r>
              <a:rPr sz="1050" u="sng" spc="70" dirty="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sz="1050" u="sng" spc="-5" dirty="0">
                <a:solidFill>
                  <a:srgbClr val="3B3B3B"/>
                </a:solidFill>
                <a:latin typeface="Arial"/>
                <a:cs typeface="Arial"/>
              </a:rPr>
              <a:t> 	</a:t>
            </a:r>
            <a:endParaRPr sz="10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48242" y="4953000"/>
            <a:ext cx="2310765" cy="368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5780">
              <a:lnSpc>
                <a:spcPct val="100000"/>
              </a:lnSpc>
            </a:pPr>
            <a:r>
              <a:rPr sz="1050" b="1" spc="65" dirty="0">
                <a:solidFill>
                  <a:srgbClr val="232323"/>
                </a:solidFill>
                <a:latin typeface="Arial"/>
                <a:cs typeface="Arial"/>
              </a:rPr>
              <a:t>D</a:t>
            </a:r>
            <a:r>
              <a:rPr sz="1050" b="1" spc="-60" dirty="0">
                <a:solidFill>
                  <a:srgbClr val="232323"/>
                </a:solidFill>
                <a:latin typeface="Arial"/>
                <a:cs typeface="Arial"/>
              </a:rPr>
              <a:t>i</a:t>
            </a:r>
            <a:r>
              <a:rPr sz="1050" b="1" spc="10" dirty="0">
                <a:solidFill>
                  <a:srgbClr val="232323"/>
                </a:solidFill>
                <a:latin typeface="Arial"/>
                <a:cs typeface="Arial"/>
              </a:rPr>
              <a:t>stance</a:t>
            </a:r>
            <a:r>
              <a:rPr sz="1050" b="1" spc="5" dirty="0">
                <a:solidFill>
                  <a:srgbClr val="232323"/>
                </a:solidFill>
                <a:latin typeface="Arial"/>
                <a:cs typeface="Arial"/>
              </a:rPr>
              <a:t> from</a:t>
            </a:r>
            <a:r>
              <a:rPr sz="1050" b="1" spc="4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1050" b="1" spc="10" dirty="0">
                <a:solidFill>
                  <a:srgbClr val="3B3B3B"/>
                </a:solidFill>
                <a:latin typeface="Arial"/>
                <a:cs typeface="Arial"/>
              </a:rPr>
              <a:t>stapes</a:t>
            </a:r>
            <a:r>
              <a:rPr sz="1050" b="1" spc="70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1050" b="1" spc="15" dirty="0">
                <a:solidFill>
                  <a:srgbClr val="232323"/>
                </a:solidFill>
                <a:latin typeface="Arial"/>
                <a:cs typeface="Arial"/>
              </a:rPr>
              <a:t>(mm)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750" spc="105" dirty="0">
                <a:solidFill>
                  <a:srgbClr val="3B3B3B"/>
                </a:solidFill>
                <a:latin typeface="Times New Roman"/>
                <a:cs typeface="Times New Roman"/>
              </a:rPr>
              <a:t>©</a:t>
            </a:r>
            <a:r>
              <a:rPr sz="750" spc="-50" dirty="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sz="700" spc="-20" dirty="0">
                <a:solidFill>
                  <a:srgbClr val="3B3B3B"/>
                </a:solidFill>
                <a:latin typeface="Arial"/>
                <a:cs typeface="Arial"/>
              </a:rPr>
              <a:t>2007</a:t>
            </a:r>
            <a:r>
              <a:rPr sz="700" spc="-35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232323"/>
                </a:solidFill>
                <a:latin typeface="Arial"/>
                <a:cs typeface="Arial"/>
              </a:rPr>
              <a:t>Thomson</a:t>
            </a:r>
            <a:r>
              <a:rPr sz="700" spc="-1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700" spc="114" dirty="0">
                <a:solidFill>
                  <a:srgbClr val="545454"/>
                </a:solidFill>
                <a:latin typeface="Arial"/>
                <a:cs typeface="Arial"/>
              </a:rPr>
              <a:t>H</a:t>
            </a:r>
            <a:r>
              <a:rPr sz="700" spc="-85" dirty="0">
                <a:solidFill>
                  <a:srgbClr val="545454"/>
                </a:solidFill>
                <a:latin typeface="Arial"/>
                <a:cs typeface="Arial"/>
              </a:rPr>
              <a:t>i</a:t>
            </a:r>
            <a:r>
              <a:rPr sz="700" spc="10" dirty="0">
                <a:solidFill>
                  <a:srgbClr val="232323"/>
                </a:solidFill>
                <a:latin typeface="Arial"/>
                <a:cs typeface="Arial"/>
              </a:rPr>
              <a:t>gher</a:t>
            </a:r>
            <a:r>
              <a:rPr sz="70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700" spc="30" dirty="0">
                <a:solidFill>
                  <a:srgbClr val="0F0F0F"/>
                </a:solidFill>
                <a:latin typeface="Arial"/>
                <a:cs typeface="Arial"/>
              </a:rPr>
              <a:t>E</a:t>
            </a:r>
            <a:r>
              <a:rPr sz="700" spc="-15" dirty="0">
                <a:solidFill>
                  <a:srgbClr val="0F0F0F"/>
                </a:solidFill>
                <a:latin typeface="Arial"/>
                <a:cs typeface="Arial"/>
              </a:rPr>
              <a:t>d</a:t>
            </a:r>
            <a:r>
              <a:rPr sz="700" spc="5" dirty="0">
                <a:solidFill>
                  <a:srgbClr val="3B3B3B"/>
                </a:solidFill>
                <a:latin typeface="Arial"/>
                <a:cs typeface="Arial"/>
              </a:rPr>
              <a:t>ucation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4"/>
          <p:cNvSpPr/>
          <p:nvPr/>
        </p:nvSpPr>
        <p:spPr>
          <a:xfrm>
            <a:off x="3652921" y="2362200"/>
            <a:ext cx="2711115" cy="14277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5"/>
          <p:cNvSpPr/>
          <p:nvPr/>
        </p:nvSpPr>
        <p:spPr>
          <a:xfrm>
            <a:off x="3652921" y="4110790"/>
            <a:ext cx="2165684" cy="44917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6"/>
          <p:cNvSpPr txBox="1"/>
          <p:nvPr/>
        </p:nvSpPr>
        <p:spPr>
          <a:xfrm>
            <a:off x="3648242" y="3451178"/>
            <a:ext cx="568325" cy="337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20" dirty="0">
                <a:solidFill>
                  <a:srgbClr val="676767"/>
                </a:solidFill>
                <a:latin typeface="Times New Roman"/>
                <a:cs typeface="Times New Roman"/>
              </a:rPr>
              <a:t>400 </a:t>
            </a:r>
            <a:r>
              <a:rPr sz="1050" spc="30" dirty="0">
                <a:solidFill>
                  <a:srgbClr val="545454"/>
                </a:solidFill>
                <a:latin typeface="Arial"/>
                <a:cs typeface="Arial"/>
              </a:rPr>
              <a:t>Hz</a:t>
            </a:r>
            <a:endParaRPr sz="10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45"/>
              </a:spcBef>
            </a:pPr>
            <a:r>
              <a:rPr sz="1050" spc="250" dirty="0">
                <a:solidFill>
                  <a:srgbClr val="3B3B3B"/>
                </a:solidFill>
                <a:latin typeface="Arial"/>
                <a:cs typeface="Arial"/>
              </a:rPr>
              <a:t>I</a:t>
            </a:r>
            <a:endParaRPr sz="105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47800" y="60198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-problem </a:t>
            </a:r>
            <a:r>
              <a:rPr lang="en-US" smtClean="0"/>
              <a:t>for </a:t>
            </a:r>
            <a:r>
              <a:rPr lang="en-US" smtClean="0"/>
              <a:t>place theory: </a:t>
            </a:r>
            <a:r>
              <a:rPr lang="en-US" dirty="0" smtClean="0"/>
              <a:t>no defined </a:t>
            </a:r>
            <a:r>
              <a:rPr lang="en-US" dirty="0" err="1" smtClean="0"/>
              <a:t>PoME</a:t>
            </a:r>
            <a:r>
              <a:rPr lang="en-US" dirty="0" smtClean="0"/>
              <a:t> below roughly 200-400 Hz, but clearly defined pitch perception can occur for those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73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24531" y="729391"/>
            <a:ext cx="560895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400" b="1" spc="-10" dirty="0" smtClean="0">
                <a:latin typeface="Arial"/>
                <a:cs typeface="Arial"/>
              </a:rPr>
              <a:t>Temporal Theory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1739" y="1344349"/>
            <a:ext cx="7461250" cy="1822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10" dirty="0">
                <a:latin typeface="Arial"/>
                <a:cs typeface="Arial"/>
              </a:rPr>
              <a:t>k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Arial"/>
                <a:cs typeface="Arial"/>
              </a:rPr>
              <a:t>Ne</a:t>
            </a:r>
            <a:r>
              <a:rPr sz="1800" spc="-5" dirty="0">
                <a:latin typeface="Arial"/>
                <a:cs typeface="Arial"/>
              </a:rPr>
              <a:t>rv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s 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10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bu</a:t>
            </a:r>
            <a:r>
              <a:rPr sz="1800" spc="-5" dirty="0">
                <a:latin typeface="Arial"/>
                <a:cs typeface="Arial"/>
              </a:rPr>
              <a:t>rs</a:t>
            </a:r>
            <a:r>
              <a:rPr sz="1800" dirty="0">
                <a:latin typeface="Arial"/>
                <a:cs typeface="Arial"/>
              </a:rPr>
              <a:t>ts</a:t>
            </a:r>
          </a:p>
          <a:p>
            <a:pPr marL="756285" lvl="1" indent="-286385">
              <a:lnSpc>
                <a:spcPct val="100000"/>
              </a:lnSpc>
              <a:spcBef>
                <a:spcPts val="440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iri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bu</a:t>
            </a:r>
            <a:r>
              <a:rPr sz="1800" spc="-5" dirty="0">
                <a:latin typeface="Arial"/>
                <a:cs typeface="Arial"/>
              </a:rPr>
              <a:t>rs</a:t>
            </a:r>
            <a:r>
              <a:rPr sz="1800" dirty="0">
                <a:latin typeface="Arial"/>
                <a:cs typeface="Arial"/>
              </a:rPr>
              <a:t>ts </a:t>
            </a:r>
            <a:r>
              <a:rPr sz="1800" spc="5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spc="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5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pea</a:t>
            </a:r>
            <a:r>
              <a:rPr sz="1800" dirty="0">
                <a:latin typeface="Arial"/>
                <a:cs typeface="Arial"/>
              </a:rPr>
              <a:t>k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si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spc="20" dirty="0">
                <a:latin typeface="Arial"/>
                <a:cs typeface="Arial"/>
              </a:rPr>
              <a:t>-</a:t>
            </a:r>
            <a:r>
              <a:rPr sz="1800" spc="-30" dirty="0">
                <a:latin typeface="Arial"/>
                <a:cs typeface="Arial"/>
              </a:rPr>
              <a:t>w</a:t>
            </a:r>
            <a:r>
              <a:rPr sz="1800" spc="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v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im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</a:p>
          <a:p>
            <a:pPr marL="756285" lvl="1" indent="-286385">
              <a:lnSpc>
                <a:spcPct val="100000"/>
              </a:lnSpc>
              <a:spcBef>
                <a:spcPts val="44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1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hu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“l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ck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pha</a:t>
            </a:r>
            <a:r>
              <a:rPr sz="1800" spc="1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”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1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10" dirty="0">
                <a:latin typeface="Arial"/>
                <a:cs typeface="Arial"/>
              </a:rPr>
              <a:t>v</a:t>
            </a:r>
            <a:r>
              <a:rPr sz="1800" dirty="0">
                <a:latin typeface="Arial"/>
                <a:cs typeface="Arial"/>
              </a:rPr>
              <a:t>e</a:t>
            </a:r>
          </a:p>
          <a:p>
            <a:pPr marL="756285" marR="575945" lvl="1" indent="-286385">
              <a:lnSpc>
                <a:spcPts val="1960"/>
              </a:lnSpc>
              <a:spcBef>
                <a:spcPts val="6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oup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spc="10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s f</a:t>
            </a:r>
            <a:r>
              <a:rPr sz="1800" spc="-5" dirty="0">
                <a:latin typeface="Arial"/>
                <a:cs typeface="Arial"/>
              </a:rPr>
              <a:t>ir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ri</a:t>
            </a:r>
            <a:r>
              <a:rPr sz="1800" spc="5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sil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rv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cr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tt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iri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</a:p>
        </p:txBody>
      </p:sp>
      <p:sp>
        <p:nvSpPr>
          <p:cNvPr id="4" name="object 4"/>
          <p:cNvSpPr/>
          <p:nvPr/>
        </p:nvSpPr>
        <p:spPr>
          <a:xfrm>
            <a:off x="635501" y="3429000"/>
            <a:ext cx="8965692" cy="35692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9906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-problem for temporal theory: upper firing limits of neurons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512332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-can be increased with the concept of phase locking and the volley principle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27289" y="2036128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-however: phase locking breaks down at around 5000 Hz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8822" y="2895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-so, place theory handles 400Hz—20,000Hz,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27289" y="3264932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-while temporal handles 20Hz —5,000Hz,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59933" y="3786664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-overlapping in a specific region that has special properties: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4234934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-maximal sensitivity to intensity here (equal loudness contours)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91356" y="45720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-musical instruments found in this range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402645" y="4941332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-sense of musical pitch found in this 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88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musiccrowns.org/wp-content/uploads/2012/08/The-Frequency-Spectrum-Instrument-Ranges-And-EQ-Tip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06" b="19231"/>
          <a:stretch/>
        </p:blipFill>
        <p:spPr bwMode="auto">
          <a:xfrm>
            <a:off x="8467" y="0"/>
            <a:ext cx="10078512" cy="716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106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902" y="653191"/>
            <a:ext cx="8070594" cy="369332"/>
          </a:xfrm>
        </p:spPr>
        <p:txBody>
          <a:bodyPr/>
          <a:lstStyle/>
          <a:p>
            <a:r>
              <a:rPr lang="en-US" dirty="0" smtClean="0"/>
              <a:t>Pitch is also influenced by intensity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1739" y="1289485"/>
            <a:ext cx="7614921" cy="1384995"/>
          </a:xfrm>
        </p:spPr>
        <p:txBody>
          <a:bodyPr/>
          <a:lstStyle/>
          <a:p>
            <a:r>
              <a:rPr lang="en-US" dirty="0" smtClean="0"/>
              <a:t>-lower frequencies (&lt;1000Hz) perceived to decrease slightly in pitch as intensity increases (play example)</a:t>
            </a:r>
          </a:p>
          <a:p>
            <a:r>
              <a:rPr lang="en-US" dirty="0" smtClean="0"/>
              <a:t>-higher frequencies (&gt;2000Hz) perceived to increase in pitch as intensity increases (play example)</a:t>
            </a:r>
          </a:p>
          <a:p>
            <a:r>
              <a:rPr lang="en-US" dirty="0" smtClean="0"/>
              <a:t>-between 1000-2000Hz, no change with intensity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914400" y="2895600"/>
            <a:ext cx="761492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 smtClean="0"/>
              <a:t>-given that coding for loudness and coding for pitch both involve the firing rates of neurons, this isn’t actually a big surprise….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32774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533400"/>
            <a:ext cx="8549640" cy="307777"/>
          </a:xfrm>
        </p:spPr>
        <p:txBody>
          <a:bodyPr/>
          <a:lstStyle/>
          <a:p>
            <a:r>
              <a:rPr lang="en-US" sz="2000" dirty="0" smtClean="0"/>
              <a:t>Pitch discrimination: </a:t>
            </a:r>
            <a:r>
              <a:rPr lang="en-US" sz="2000" dirty="0" err="1" smtClean="0"/>
              <a:t>jnd</a:t>
            </a:r>
            <a:r>
              <a:rPr lang="en-US" sz="2000" dirty="0" smtClean="0"/>
              <a:t> values vary depending on frequency</a:t>
            </a: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38488"/>
            <a:ext cx="3657600" cy="487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065311"/>
            <a:ext cx="854964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000" kern="0" dirty="0" smtClean="0"/>
              <a:t>-correspond closely to critical band values</a:t>
            </a:r>
            <a:endParaRPr lang="en-US" sz="2000" kern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88"/>
          <a:stretch/>
        </p:blipFill>
        <p:spPr bwMode="auto">
          <a:xfrm>
            <a:off x="3935392" y="1856302"/>
            <a:ext cx="6013102" cy="4620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62400" y="64770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(play 300, 1000, 4000 Hz delta-f examples)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36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6230">
              <a:lnSpc>
                <a:spcPts val="2855"/>
              </a:lnSpc>
            </a:pPr>
            <a:r>
              <a:rPr spc="-10" dirty="0"/>
              <a:t>B</a:t>
            </a:r>
            <a:r>
              <a:rPr spc="5" dirty="0"/>
              <a:t>é</a:t>
            </a:r>
            <a:r>
              <a:rPr spc="-5" dirty="0"/>
              <a:t>k</a:t>
            </a:r>
            <a:r>
              <a:rPr spc="5" dirty="0"/>
              <a:t>és</a:t>
            </a:r>
            <a:r>
              <a:rPr spc="-20" dirty="0"/>
              <a:t>y</a:t>
            </a:r>
            <a:r>
              <a:rPr spc="-5" dirty="0"/>
              <a:t>s</a:t>
            </a:r>
            <a:r>
              <a:rPr dirty="0"/>
              <a:t>’</a:t>
            </a:r>
            <a:r>
              <a:rPr spc="5" dirty="0"/>
              <a:t> </a:t>
            </a:r>
            <a:r>
              <a:rPr spc="-10" dirty="0"/>
              <a:t>P</a:t>
            </a:r>
            <a:r>
              <a:rPr dirty="0"/>
              <a:t>l</a:t>
            </a:r>
            <a:r>
              <a:rPr spc="-5" dirty="0"/>
              <a:t>ac</a:t>
            </a:r>
            <a:r>
              <a:rPr dirty="0"/>
              <a:t>e</a:t>
            </a:r>
            <a:r>
              <a:rPr spc="-5" dirty="0"/>
              <a:t> </a:t>
            </a:r>
            <a:r>
              <a:rPr spc="-10" dirty="0"/>
              <a:t>Th</a:t>
            </a:r>
            <a:r>
              <a:rPr spc="-5" dirty="0"/>
              <a:t>e</a:t>
            </a:r>
            <a:r>
              <a:rPr spc="-10" dirty="0"/>
              <a:t>o</a:t>
            </a:r>
            <a:r>
              <a:rPr spc="10" dirty="0"/>
              <a:t>r</a:t>
            </a:r>
            <a:r>
              <a:rPr dirty="0"/>
              <a:t>y</a:t>
            </a:r>
            <a:r>
              <a:rPr spc="-25" dirty="0"/>
              <a:t> </a:t>
            </a:r>
            <a:r>
              <a:rPr spc="-10" dirty="0"/>
              <a:t>o</a:t>
            </a:r>
            <a:r>
              <a:rPr dirty="0"/>
              <a:t>f</a:t>
            </a:r>
            <a:r>
              <a:rPr spc="5" dirty="0"/>
              <a:t> </a:t>
            </a:r>
            <a:r>
              <a:rPr spc="-10" dirty="0"/>
              <a:t>H</a:t>
            </a:r>
            <a:r>
              <a:rPr spc="-5" dirty="0"/>
              <a:t>e</a:t>
            </a:r>
            <a:r>
              <a:rPr spc="5" dirty="0"/>
              <a:t>a</a:t>
            </a:r>
            <a:r>
              <a:rPr dirty="0"/>
              <a:t>ri</a:t>
            </a:r>
            <a:r>
              <a:rPr spc="-10" dirty="0"/>
              <a:t>n</a:t>
            </a:r>
            <a:r>
              <a:rPr dirty="0"/>
              <a:t>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1739" y="1105589"/>
            <a:ext cx="7201534" cy="16662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5" dirty="0">
                <a:latin typeface="Arial"/>
                <a:cs typeface="Arial"/>
              </a:rPr>
              <a:t>h</a:t>
            </a:r>
            <a:r>
              <a:rPr sz="1800" spc="-30" dirty="0">
                <a:latin typeface="Arial"/>
                <a:cs typeface="Arial"/>
              </a:rPr>
              <a:t>y</a:t>
            </a:r>
            <a:r>
              <a:rPr sz="1800" spc="1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1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spc="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5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(</a:t>
            </a:r>
            <a:r>
              <a:rPr sz="1800" spc="5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)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  <a:p>
            <a:pPr marL="1219200" lvl="2" indent="-2921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1219835" algn="l"/>
              </a:tabLst>
            </a:pPr>
            <a:r>
              <a:rPr sz="1800" dirty="0">
                <a:latin typeface="Arial"/>
                <a:cs typeface="Arial"/>
              </a:rPr>
              <a:t>3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4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spc="-5" dirty="0">
                <a:latin typeface="Arial"/>
                <a:cs typeface="Arial"/>
              </a:rPr>
              <a:t>rr</a:t>
            </a:r>
            <a:r>
              <a:rPr sz="1800" spc="15" dirty="0">
                <a:latin typeface="Arial"/>
                <a:cs typeface="Arial"/>
              </a:rPr>
              <a:t>o</a:t>
            </a:r>
            <a:r>
              <a:rPr sz="1800" spc="-3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</a:t>
            </a:r>
            <a:r>
              <a:rPr sz="1800" spc="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1155700" algn="l"/>
              </a:tabLst>
            </a:pPr>
            <a:r>
              <a:rPr sz="1800" spc="-10" dirty="0">
                <a:latin typeface="Arial"/>
                <a:cs typeface="Arial"/>
              </a:rPr>
              <a:t>10</a:t>
            </a:r>
            <a:r>
              <a:rPr sz="1800" dirty="0">
                <a:latin typeface="Arial"/>
                <a:cs typeface="Arial"/>
              </a:rPr>
              <a:t>0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 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ape</a:t>
            </a:r>
            <a:r>
              <a:rPr sz="1800" dirty="0"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  <a:p>
            <a:pPr marL="355600" marR="5080" indent="-342900">
              <a:lnSpc>
                <a:spcPct val="79400"/>
              </a:lnSpc>
              <a:spcBef>
                <a:spcPts val="660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m</a:t>
            </a:r>
            <a:r>
              <a:rPr sz="1800" spc="-10" dirty="0">
                <a:latin typeface="Arial"/>
                <a:cs typeface="Arial"/>
              </a:rPr>
              <a:t>ode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ob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rv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s</a:t>
            </a:r>
            <a:r>
              <a:rPr sz="1800" spc="5" dirty="0">
                <a:latin typeface="Arial"/>
                <a:cs typeface="Arial"/>
              </a:rPr>
              <a:t>h</a:t>
            </a:r>
            <a:r>
              <a:rPr sz="1800" spc="15" dirty="0">
                <a:latin typeface="Arial"/>
                <a:cs typeface="Arial"/>
              </a:rPr>
              <a:t>o</a:t>
            </a:r>
            <a:r>
              <a:rPr sz="1800" spc="-3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 </a:t>
            </a:r>
            <a:r>
              <a:rPr sz="1800" spc="-5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s a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w</a:t>
            </a:r>
            <a:r>
              <a:rPr sz="1800" spc="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v</a:t>
            </a:r>
            <a:r>
              <a:rPr sz="1800" dirty="0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19193" y="3276600"/>
            <a:ext cx="7086600" cy="31744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67430" y="589692"/>
            <a:ext cx="492315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sz="2400" b="1" spc="-10" dirty="0">
                <a:latin typeface="Arial"/>
                <a:cs typeface="Arial"/>
              </a:rPr>
              <a:t>B</a:t>
            </a:r>
            <a:r>
              <a:rPr sz="2400" b="1" spc="5" dirty="0">
                <a:latin typeface="Arial"/>
                <a:cs typeface="Arial"/>
              </a:rPr>
              <a:t>é</a:t>
            </a:r>
            <a:r>
              <a:rPr sz="2400" b="1" spc="-5" dirty="0">
                <a:latin typeface="Arial"/>
                <a:cs typeface="Arial"/>
              </a:rPr>
              <a:t>k</a:t>
            </a:r>
            <a:r>
              <a:rPr sz="2400" b="1" spc="5" dirty="0">
                <a:latin typeface="Arial"/>
                <a:cs typeface="Arial"/>
              </a:rPr>
              <a:t>és</a:t>
            </a:r>
            <a:r>
              <a:rPr sz="2400" b="1" spc="-20" dirty="0">
                <a:latin typeface="Arial"/>
                <a:cs typeface="Arial"/>
              </a:rPr>
              <a:t>y</a:t>
            </a:r>
            <a:r>
              <a:rPr sz="2400" b="1" spc="-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’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</a:t>
            </a:r>
            <a:r>
              <a:rPr sz="2400" b="1" dirty="0">
                <a:latin typeface="Arial"/>
                <a:cs typeface="Arial"/>
              </a:rPr>
              <a:t>l</a:t>
            </a:r>
            <a:r>
              <a:rPr sz="2400" b="1" spc="-5" dirty="0">
                <a:latin typeface="Arial"/>
                <a:cs typeface="Arial"/>
              </a:rPr>
              <a:t>ac</a:t>
            </a:r>
            <a:r>
              <a:rPr sz="2400" b="1" dirty="0">
                <a:latin typeface="Arial"/>
                <a:cs typeface="Arial"/>
              </a:rPr>
              <a:t>e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Th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spc="-10" dirty="0">
                <a:latin typeface="Arial"/>
                <a:cs typeface="Arial"/>
              </a:rPr>
              <a:t>o</a:t>
            </a:r>
            <a:r>
              <a:rPr sz="2400" b="1" spc="10" dirty="0">
                <a:latin typeface="Arial"/>
                <a:cs typeface="Arial"/>
              </a:rPr>
              <a:t>r</a:t>
            </a:r>
            <a:r>
              <a:rPr sz="2400" b="1" dirty="0">
                <a:latin typeface="Arial"/>
                <a:cs typeface="Arial"/>
              </a:rPr>
              <a:t>y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o</a:t>
            </a:r>
            <a:r>
              <a:rPr sz="2400" b="1" dirty="0">
                <a:latin typeface="Arial"/>
                <a:cs typeface="Arial"/>
              </a:rPr>
              <a:t>f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H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spc="5" dirty="0">
                <a:latin typeface="Arial"/>
                <a:cs typeface="Arial"/>
              </a:rPr>
              <a:t>a</a:t>
            </a:r>
            <a:r>
              <a:rPr sz="2400" b="1" dirty="0">
                <a:latin typeface="Arial"/>
                <a:cs typeface="Arial"/>
              </a:rPr>
              <a:t>ri</a:t>
            </a:r>
            <a:r>
              <a:rPr sz="2400" b="1" spc="-10" dirty="0">
                <a:latin typeface="Arial"/>
                <a:cs typeface="Arial"/>
              </a:rPr>
              <a:t>n</a:t>
            </a:r>
            <a:r>
              <a:rPr sz="2400" b="1" dirty="0"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1739" y="976050"/>
            <a:ext cx="7539990" cy="172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4769" indent="-342900">
              <a:lnSpc>
                <a:spcPts val="1939"/>
              </a:lnSpc>
              <a:buFont typeface="Arial"/>
              <a:buChar char="•"/>
              <a:tabLst>
                <a:tab pos="355600" algn="l"/>
              </a:tabLst>
            </a:pP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equen</a:t>
            </a:r>
            <a:r>
              <a:rPr sz="1800" spc="10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 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oun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1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10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ga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Co</a:t>
            </a:r>
            <a:r>
              <a:rPr sz="1800" dirty="0">
                <a:latin typeface="Arial"/>
                <a:cs typeface="Arial"/>
              </a:rPr>
              <a:t>rti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5" dirty="0">
                <a:latin typeface="Arial"/>
                <a:cs typeface="Arial"/>
              </a:rPr>
              <a:t>g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</a:p>
          <a:p>
            <a:pPr marL="355600" indent="-342900">
              <a:lnSpc>
                <a:spcPct val="100000"/>
              </a:lnSpc>
              <a:spcBef>
                <a:spcPts val="415"/>
              </a:spcBef>
              <a:buFont typeface="Arial"/>
              <a:buChar char="•"/>
              <a:tabLst>
                <a:tab pos="356235" algn="l"/>
              </a:tabLst>
            </a:pP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é</a:t>
            </a:r>
            <a:r>
              <a:rPr sz="1800" spc="-5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é</a:t>
            </a:r>
            <a:r>
              <a:rPr sz="1800" spc="10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 de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w</a:t>
            </a:r>
            <a:r>
              <a:rPr sz="1800" spc="5" dirty="0">
                <a:latin typeface="Arial"/>
                <a:cs typeface="Arial"/>
              </a:rPr>
              <a:t>a</a:t>
            </a:r>
            <a:r>
              <a:rPr sz="1800" spc="-1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</a:t>
            </a:r>
          </a:p>
          <a:p>
            <a:pPr marL="756285" lvl="1" indent="-286385">
              <a:lnSpc>
                <a:spcPct val="100000"/>
              </a:lnSpc>
              <a:spcBef>
                <a:spcPts val="44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ob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c</a:t>
            </a:r>
            <a:r>
              <a:rPr sz="1800" spc="-10" dirty="0">
                <a:latin typeface="Arial"/>
                <a:cs typeface="Arial"/>
              </a:rPr>
              <a:t>ada</a:t>
            </a:r>
            <a:r>
              <a:rPr sz="1800" spc="-5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</a:p>
          <a:p>
            <a:pPr marL="756285" marR="5080" lvl="1" indent="-286385">
              <a:lnSpc>
                <a:spcPts val="1960"/>
              </a:lnSpc>
              <a:spcBef>
                <a:spcPts val="6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5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m</a:t>
            </a:r>
            <a:r>
              <a:rPr sz="1800" spc="5" dirty="0">
                <a:latin typeface="Arial"/>
                <a:cs typeface="Arial"/>
              </a:rPr>
              <a:t>od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si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ph</a:t>
            </a:r>
            <a:r>
              <a:rPr sz="1800" spc="-5" dirty="0">
                <a:latin typeface="Arial"/>
                <a:cs typeface="Arial"/>
              </a:rPr>
              <a:t>ysic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spc="-5" dirty="0">
                <a:latin typeface="Arial"/>
                <a:cs typeface="Arial"/>
              </a:rPr>
              <a:t>si</a:t>
            </a:r>
            <a:r>
              <a:rPr sz="1800" spc="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1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e</a:t>
            </a:r>
          </a:p>
        </p:txBody>
      </p:sp>
      <p:sp>
        <p:nvSpPr>
          <p:cNvPr id="4" name="object 4"/>
          <p:cNvSpPr/>
          <p:nvPr/>
        </p:nvSpPr>
        <p:spPr>
          <a:xfrm>
            <a:off x="635501" y="3517391"/>
            <a:ext cx="8965692" cy="29596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67430" y="742091"/>
            <a:ext cx="492315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sz="2400" b="1" spc="-10" dirty="0">
                <a:latin typeface="Arial"/>
                <a:cs typeface="Arial"/>
              </a:rPr>
              <a:t>B</a:t>
            </a:r>
            <a:r>
              <a:rPr sz="2400" b="1" spc="5" dirty="0">
                <a:latin typeface="Arial"/>
                <a:cs typeface="Arial"/>
              </a:rPr>
              <a:t>é</a:t>
            </a:r>
            <a:r>
              <a:rPr sz="2400" b="1" spc="-5" dirty="0">
                <a:latin typeface="Arial"/>
                <a:cs typeface="Arial"/>
              </a:rPr>
              <a:t>k</a:t>
            </a:r>
            <a:r>
              <a:rPr sz="2400" b="1" spc="5" dirty="0">
                <a:latin typeface="Arial"/>
                <a:cs typeface="Arial"/>
              </a:rPr>
              <a:t>és</a:t>
            </a:r>
            <a:r>
              <a:rPr sz="2400" b="1" spc="-20" dirty="0">
                <a:latin typeface="Arial"/>
                <a:cs typeface="Arial"/>
              </a:rPr>
              <a:t>y</a:t>
            </a:r>
            <a:r>
              <a:rPr sz="2400" b="1" spc="-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’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</a:t>
            </a:r>
            <a:r>
              <a:rPr sz="2400" b="1" dirty="0">
                <a:latin typeface="Arial"/>
                <a:cs typeface="Arial"/>
              </a:rPr>
              <a:t>l</a:t>
            </a:r>
            <a:r>
              <a:rPr sz="2400" b="1" spc="-5" dirty="0">
                <a:latin typeface="Arial"/>
                <a:cs typeface="Arial"/>
              </a:rPr>
              <a:t>ac</a:t>
            </a:r>
            <a:r>
              <a:rPr sz="2400" b="1" dirty="0">
                <a:latin typeface="Arial"/>
                <a:cs typeface="Arial"/>
              </a:rPr>
              <a:t>e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Th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spc="-10" dirty="0">
                <a:latin typeface="Arial"/>
                <a:cs typeface="Arial"/>
              </a:rPr>
              <a:t>o</a:t>
            </a:r>
            <a:r>
              <a:rPr sz="2400" b="1" spc="10" dirty="0">
                <a:latin typeface="Arial"/>
                <a:cs typeface="Arial"/>
              </a:rPr>
              <a:t>r</a:t>
            </a:r>
            <a:r>
              <a:rPr sz="2400" b="1" dirty="0">
                <a:latin typeface="Arial"/>
                <a:cs typeface="Arial"/>
              </a:rPr>
              <a:t>y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o</a:t>
            </a:r>
            <a:r>
              <a:rPr sz="2400" b="1" dirty="0">
                <a:latin typeface="Arial"/>
                <a:cs typeface="Arial"/>
              </a:rPr>
              <a:t>f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H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spc="5" dirty="0">
                <a:latin typeface="Arial"/>
                <a:cs typeface="Arial"/>
              </a:rPr>
              <a:t>a</a:t>
            </a:r>
            <a:r>
              <a:rPr sz="2400" b="1" dirty="0">
                <a:latin typeface="Arial"/>
                <a:cs typeface="Arial"/>
              </a:rPr>
              <a:t>ri</a:t>
            </a:r>
            <a:r>
              <a:rPr sz="2400" b="1" spc="-10" dirty="0">
                <a:latin typeface="Arial"/>
                <a:cs typeface="Arial"/>
              </a:rPr>
              <a:t>n</a:t>
            </a:r>
            <a:r>
              <a:rPr sz="2400" b="1" dirty="0"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1739" y="1128449"/>
            <a:ext cx="7297420" cy="172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5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10" dirty="0">
                <a:latin typeface="Arial"/>
                <a:cs typeface="Arial"/>
              </a:rPr>
              <a:t>v</a:t>
            </a:r>
            <a:r>
              <a:rPr sz="1800" dirty="0">
                <a:latin typeface="Arial"/>
                <a:cs typeface="Arial"/>
              </a:rPr>
              <a:t>e</a:t>
            </a:r>
          </a:p>
          <a:p>
            <a:pPr marL="756285" marR="590550" lvl="1" indent="-286385">
              <a:lnSpc>
                <a:spcPts val="1960"/>
              </a:lnSpc>
              <a:spcBef>
                <a:spcPts val="660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xim</a:t>
            </a:r>
            <a:r>
              <a:rPr sz="1800" spc="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is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1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spc="-5" dirty="0">
                <a:latin typeface="Arial"/>
                <a:cs typeface="Arial"/>
              </a:rPr>
              <a:t>sil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</a:p>
          <a:p>
            <a:pPr marL="756285" marR="5080" lvl="1" indent="-286385">
              <a:lnSpc>
                <a:spcPts val="1939"/>
              </a:lnSpc>
              <a:spcBef>
                <a:spcPts val="66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Arial"/>
                <a:cs typeface="Arial"/>
              </a:rPr>
              <a:t>Ha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5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5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m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10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ong</a:t>
            </a:r>
            <a:r>
              <a:rPr sz="1800" spc="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spc="5" dirty="0">
                <a:latin typeface="Arial"/>
                <a:cs typeface="Arial"/>
              </a:rPr>
              <a:t>di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spc="-5" dirty="0">
                <a:latin typeface="Arial"/>
                <a:cs typeface="Arial"/>
              </a:rPr>
              <a:t>rv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spc="10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s f</a:t>
            </a:r>
            <a:r>
              <a:rPr sz="1800" spc="-5" dirty="0">
                <a:latin typeface="Arial"/>
                <a:cs typeface="Arial"/>
              </a:rPr>
              <a:t>iri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m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10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ong</a:t>
            </a:r>
            <a:r>
              <a:rPr sz="1800" spc="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</a:p>
          <a:p>
            <a:pPr marL="756285" lvl="1" indent="-286385">
              <a:lnSpc>
                <a:spcPct val="100000"/>
              </a:lnSpc>
              <a:spcBef>
                <a:spcPts val="41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si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pea</a:t>
            </a:r>
            <a:r>
              <a:rPr sz="1800" dirty="0">
                <a:latin typeface="Arial"/>
                <a:cs typeface="Arial"/>
              </a:rPr>
              <a:t>k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equen</a:t>
            </a:r>
            <a:r>
              <a:rPr sz="1800" spc="10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y</a:t>
            </a:r>
          </a:p>
        </p:txBody>
      </p:sp>
      <p:sp>
        <p:nvSpPr>
          <p:cNvPr id="4" name="object 4"/>
          <p:cNvSpPr/>
          <p:nvPr/>
        </p:nvSpPr>
        <p:spPr>
          <a:xfrm>
            <a:off x="1219193" y="3505200"/>
            <a:ext cx="7086600" cy="24155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63451" y="866273"/>
            <a:ext cx="1684421" cy="433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620126" y="1636294"/>
            <a:ext cx="1443789" cy="4170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652921" y="566785"/>
            <a:ext cx="33210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-60" dirty="0">
                <a:solidFill>
                  <a:srgbClr val="545454"/>
                </a:solidFill>
                <a:latin typeface="Arial"/>
                <a:cs typeface="Arial"/>
              </a:rPr>
              <a:t>Base</a:t>
            </a:r>
            <a:endParaRPr sz="11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19657" y="569055"/>
            <a:ext cx="332740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676767"/>
                </a:solidFill>
                <a:latin typeface="Arial"/>
                <a:cs typeface="Arial"/>
              </a:rPr>
              <a:t>Apex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85005" y="986149"/>
            <a:ext cx="381000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20" dirty="0">
                <a:solidFill>
                  <a:srgbClr val="545454"/>
                </a:solidFill>
                <a:latin typeface="Arial"/>
                <a:cs typeface="Arial"/>
              </a:rPr>
              <a:t>2</a:t>
            </a:r>
            <a:r>
              <a:rPr sz="1050" dirty="0">
                <a:solidFill>
                  <a:srgbClr val="545454"/>
                </a:solidFill>
                <a:latin typeface="Arial"/>
                <a:cs typeface="Arial"/>
              </a:rPr>
              <a:t>5</a:t>
            </a:r>
            <a:r>
              <a:rPr sz="1050" spc="5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050" spc="30" dirty="0">
                <a:solidFill>
                  <a:srgbClr val="545454"/>
                </a:solidFill>
                <a:latin typeface="Arial"/>
                <a:cs typeface="Arial"/>
              </a:rPr>
              <a:t>Hz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85005" y="1746704"/>
            <a:ext cx="2403475" cy="337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-15" dirty="0">
                <a:solidFill>
                  <a:srgbClr val="676767"/>
                </a:solidFill>
                <a:latin typeface="Times New Roman"/>
                <a:cs typeface="Times New Roman"/>
              </a:rPr>
              <a:t>5</a:t>
            </a:r>
            <a:r>
              <a:rPr sz="1150" spc="70" dirty="0">
                <a:solidFill>
                  <a:srgbClr val="676767"/>
                </a:solidFill>
                <a:latin typeface="Times New Roman"/>
                <a:cs typeface="Times New Roman"/>
              </a:rPr>
              <a:t>0</a:t>
            </a:r>
            <a:r>
              <a:rPr sz="1150" spc="-55" dirty="0">
                <a:solidFill>
                  <a:srgbClr val="676767"/>
                </a:solidFill>
                <a:latin typeface="Times New Roman"/>
                <a:cs typeface="Times New Roman"/>
              </a:rPr>
              <a:t> </a:t>
            </a:r>
            <a:r>
              <a:rPr sz="1050" spc="30" dirty="0">
                <a:solidFill>
                  <a:srgbClr val="545454"/>
                </a:solidFill>
                <a:latin typeface="Arial"/>
                <a:cs typeface="Arial"/>
              </a:rPr>
              <a:t>Hz</a:t>
            </a:r>
            <a:endParaRPr sz="1050">
              <a:latin typeface="Arial"/>
              <a:cs typeface="Arial"/>
            </a:endParaRPr>
          </a:p>
          <a:p>
            <a:pPr marL="405130">
              <a:lnSpc>
                <a:spcPct val="100000"/>
              </a:lnSpc>
              <a:spcBef>
                <a:spcPts val="45"/>
              </a:spcBef>
              <a:tabLst>
                <a:tab pos="2390140" algn="l"/>
              </a:tabLst>
            </a:pPr>
            <a:r>
              <a:rPr sz="1050" u="sng" spc="70" dirty="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sz="1050" u="sng" spc="-5" dirty="0">
                <a:solidFill>
                  <a:srgbClr val="3B3B3B"/>
                </a:solidFill>
                <a:latin typeface="Arial"/>
                <a:cs typeface="Arial"/>
              </a:rPr>
              <a:t> 	</a:t>
            </a:r>
            <a:endParaRPr sz="10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48242" y="4953000"/>
            <a:ext cx="2310765" cy="368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5780">
              <a:lnSpc>
                <a:spcPct val="100000"/>
              </a:lnSpc>
            </a:pPr>
            <a:r>
              <a:rPr sz="1050" b="1" spc="65" dirty="0">
                <a:solidFill>
                  <a:srgbClr val="232323"/>
                </a:solidFill>
                <a:latin typeface="Arial"/>
                <a:cs typeface="Arial"/>
              </a:rPr>
              <a:t>D</a:t>
            </a:r>
            <a:r>
              <a:rPr sz="1050" b="1" spc="-60" dirty="0">
                <a:solidFill>
                  <a:srgbClr val="232323"/>
                </a:solidFill>
                <a:latin typeface="Arial"/>
                <a:cs typeface="Arial"/>
              </a:rPr>
              <a:t>i</a:t>
            </a:r>
            <a:r>
              <a:rPr sz="1050" b="1" spc="10" dirty="0">
                <a:solidFill>
                  <a:srgbClr val="232323"/>
                </a:solidFill>
                <a:latin typeface="Arial"/>
                <a:cs typeface="Arial"/>
              </a:rPr>
              <a:t>stance</a:t>
            </a:r>
            <a:r>
              <a:rPr sz="1050" b="1" spc="5" dirty="0">
                <a:solidFill>
                  <a:srgbClr val="232323"/>
                </a:solidFill>
                <a:latin typeface="Arial"/>
                <a:cs typeface="Arial"/>
              </a:rPr>
              <a:t> from</a:t>
            </a:r>
            <a:r>
              <a:rPr sz="1050" b="1" spc="4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1050" b="1" spc="10" dirty="0">
                <a:solidFill>
                  <a:srgbClr val="3B3B3B"/>
                </a:solidFill>
                <a:latin typeface="Arial"/>
                <a:cs typeface="Arial"/>
              </a:rPr>
              <a:t>stapes</a:t>
            </a:r>
            <a:r>
              <a:rPr sz="1050" b="1" spc="70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1050" b="1" spc="15" dirty="0">
                <a:solidFill>
                  <a:srgbClr val="232323"/>
                </a:solidFill>
                <a:latin typeface="Arial"/>
                <a:cs typeface="Arial"/>
              </a:rPr>
              <a:t>(mm)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750" spc="105" dirty="0">
                <a:solidFill>
                  <a:srgbClr val="3B3B3B"/>
                </a:solidFill>
                <a:latin typeface="Times New Roman"/>
                <a:cs typeface="Times New Roman"/>
              </a:rPr>
              <a:t>©</a:t>
            </a:r>
            <a:r>
              <a:rPr sz="750" spc="-50" dirty="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sz="700" spc="-20" dirty="0">
                <a:solidFill>
                  <a:srgbClr val="3B3B3B"/>
                </a:solidFill>
                <a:latin typeface="Arial"/>
                <a:cs typeface="Arial"/>
              </a:rPr>
              <a:t>2007</a:t>
            </a:r>
            <a:r>
              <a:rPr sz="700" spc="-35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232323"/>
                </a:solidFill>
                <a:latin typeface="Arial"/>
                <a:cs typeface="Arial"/>
              </a:rPr>
              <a:t>Thomson</a:t>
            </a:r>
            <a:r>
              <a:rPr sz="700" spc="-1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700" spc="114" dirty="0">
                <a:solidFill>
                  <a:srgbClr val="545454"/>
                </a:solidFill>
                <a:latin typeface="Arial"/>
                <a:cs typeface="Arial"/>
              </a:rPr>
              <a:t>H</a:t>
            </a:r>
            <a:r>
              <a:rPr sz="700" spc="-85" dirty="0">
                <a:solidFill>
                  <a:srgbClr val="545454"/>
                </a:solidFill>
                <a:latin typeface="Arial"/>
                <a:cs typeface="Arial"/>
              </a:rPr>
              <a:t>i</a:t>
            </a:r>
            <a:r>
              <a:rPr sz="700" spc="10" dirty="0">
                <a:solidFill>
                  <a:srgbClr val="232323"/>
                </a:solidFill>
                <a:latin typeface="Arial"/>
                <a:cs typeface="Arial"/>
              </a:rPr>
              <a:t>gher</a:t>
            </a:r>
            <a:r>
              <a:rPr sz="70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700" spc="30" dirty="0">
                <a:solidFill>
                  <a:srgbClr val="0F0F0F"/>
                </a:solidFill>
                <a:latin typeface="Arial"/>
                <a:cs typeface="Arial"/>
              </a:rPr>
              <a:t>E</a:t>
            </a:r>
            <a:r>
              <a:rPr sz="700" spc="-15" dirty="0">
                <a:solidFill>
                  <a:srgbClr val="0F0F0F"/>
                </a:solidFill>
                <a:latin typeface="Arial"/>
                <a:cs typeface="Arial"/>
              </a:rPr>
              <a:t>d</a:t>
            </a:r>
            <a:r>
              <a:rPr sz="700" spc="5" dirty="0">
                <a:solidFill>
                  <a:srgbClr val="3B3B3B"/>
                </a:solidFill>
                <a:latin typeface="Arial"/>
                <a:cs typeface="Arial"/>
              </a:rPr>
              <a:t>ucation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4"/>
          <p:cNvSpPr/>
          <p:nvPr/>
        </p:nvSpPr>
        <p:spPr>
          <a:xfrm>
            <a:off x="3652921" y="2362200"/>
            <a:ext cx="2711115" cy="14277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5"/>
          <p:cNvSpPr/>
          <p:nvPr/>
        </p:nvSpPr>
        <p:spPr>
          <a:xfrm>
            <a:off x="3652921" y="4110790"/>
            <a:ext cx="2165684" cy="44917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6"/>
          <p:cNvSpPr txBox="1"/>
          <p:nvPr/>
        </p:nvSpPr>
        <p:spPr>
          <a:xfrm>
            <a:off x="3648242" y="3451178"/>
            <a:ext cx="568325" cy="337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20" dirty="0">
                <a:solidFill>
                  <a:srgbClr val="676767"/>
                </a:solidFill>
                <a:latin typeface="Times New Roman"/>
                <a:cs typeface="Times New Roman"/>
              </a:rPr>
              <a:t>400 </a:t>
            </a:r>
            <a:r>
              <a:rPr sz="1050" spc="30" dirty="0">
                <a:solidFill>
                  <a:srgbClr val="545454"/>
                </a:solidFill>
                <a:latin typeface="Arial"/>
                <a:cs typeface="Arial"/>
              </a:rPr>
              <a:t>Hz</a:t>
            </a:r>
            <a:endParaRPr sz="10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45"/>
              </a:spcBef>
            </a:pPr>
            <a:r>
              <a:rPr sz="1050" spc="250" dirty="0">
                <a:solidFill>
                  <a:srgbClr val="3B3B3B"/>
                </a:solidFill>
                <a:latin typeface="Arial"/>
                <a:cs typeface="Arial"/>
              </a:rPr>
              <a:t>I</a:t>
            </a:r>
            <a:endParaRPr sz="10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651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11498" y="729391"/>
            <a:ext cx="38360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latin typeface="Arial"/>
                <a:cs typeface="Arial"/>
              </a:rPr>
              <a:t>E</a:t>
            </a:r>
            <a:r>
              <a:rPr sz="2400" b="1" spc="-5" dirty="0">
                <a:latin typeface="Arial"/>
                <a:cs typeface="Arial"/>
              </a:rPr>
              <a:t>v</a:t>
            </a:r>
            <a:r>
              <a:rPr sz="2400" b="1" dirty="0">
                <a:latin typeface="Arial"/>
                <a:cs typeface="Arial"/>
              </a:rPr>
              <a:t>i</a:t>
            </a:r>
            <a:r>
              <a:rPr sz="2400" b="1" spc="-10" dirty="0">
                <a:latin typeface="Arial"/>
                <a:cs typeface="Arial"/>
              </a:rPr>
              <a:t>d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spc="-10" dirty="0">
                <a:latin typeface="Arial"/>
                <a:cs typeface="Arial"/>
              </a:rPr>
              <a:t>n</a:t>
            </a:r>
            <a:r>
              <a:rPr sz="2400" b="1" spc="-5" dirty="0">
                <a:latin typeface="Arial"/>
                <a:cs typeface="Arial"/>
              </a:rPr>
              <a:t>c</a:t>
            </a:r>
            <a:r>
              <a:rPr sz="2400" b="1" dirty="0">
                <a:latin typeface="Arial"/>
                <a:cs typeface="Arial"/>
              </a:rPr>
              <a:t>e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</a:t>
            </a:r>
            <a:r>
              <a:rPr sz="2400" b="1" spc="-10" dirty="0">
                <a:latin typeface="Arial"/>
                <a:cs typeface="Arial"/>
              </a:rPr>
              <a:t>o</a:t>
            </a:r>
            <a:r>
              <a:rPr sz="2400" b="1" dirty="0">
                <a:latin typeface="Arial"/>
                <a:cs typeface="Arial"/>
              </a:rPr>
              <a:t>r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</a:t>
            </a:r>
            <a:r>
              <a:rPr sz="2400" b="1" dirty="0">
                <a:latin typeface="Arial"/>
                <a:cs typeface="Arial"/>
              </a:rPr>
              <a:t>l</a:t>
            </a:r>
            <a:r>
              <a:rPr sz="2400" b="1" spc="-5" dirty="0">
                <a:latin typeface="Arial"/>
                <a:cs typeface="Arial"/>
              </a:rPr>
              <a:t>ac</a:t>
            </a:r>
            <a:r>
              <a:rPr sz="2400" b="1" dirty="0">
                <a:latin typeface="Arial"/>
                <a:cs typeface="Arial"/>
              </a:rPr>
              <a:t>e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T</a:t>
            </a:r>
            <a:r>
              <a:rPr sz="2400" b="1" spc="-10" dirty="0">
                <a:latin typeface="Arial"/>
                <a:cs typeface="Arial"/>
              </a:rPr>
              <a:t>h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spc="-10" dirty="0">
                <a:latin typeface="Arial"/>
                <a:cs typeface="Arial"/>
              </a:rPr>
              <a:t>o</a:t>
            </a:r>
            <a:r>
              <a:rPr sz="2400" b="1" spc="10" dirty="0">
                <a:latin typeface="Arial"/>
                <a:cs typeface="Arial"/>
              </a:rPr>
              <a:t>r</a:t>
            </a:r>
            <a:r>
              <a:rPr sz="2400" b="1" dirty="0">
                <a:latin typeface="Arial"/>
                <a:cs typeface="Arial"/>
              </a:rPr>
              <a:t>y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5539" y="1441885"/>
            <a:ext cx="7006590" cy="1364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1800" spc="1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ono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 </a:t>
            </a:r>
            <a:r>
              <a:rPr sz="1800" spc="-5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p</a:t>
            </a:r>
          </a:p>
          <a:p>
            <a:pPr marL="756285" lvl="1" indent="-286385">
              <a:lnSpc>
                <a:spcPct val="100000"/>
              </a:lnSpc>
              <a:spcBef>
                <a:spcPts val="66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Arial"/>
                <a:cs typeface="Arial"/>
              </a:rPr>
              <a:t>Co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s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15" dirty="0">
                <a:latin typeface="Arial"/>
                <a:cs typeface="Arial"/>
              </a:rPr>
              <a:t>o</a:t>
            </a:r>
            <a:r>
              <a:rPr sz="1800" spc="-3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</a:t>
            </a:r>
            <a:r>
              <a:rPr sz="1800" spc="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equen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5" dirty="0">
                <a:latin typeface="Arial"/>
                <a:cs typeface="Arial"/>
              </a:rPr>
              <a:t>ie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ts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5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5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th</a:t>
            </a:r>
          </a:p>
          <a:p>
            <a:pPr marL="1155065" lvl="2" indent="-227965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1155700" algn="l"/>
              </a:tabLst>
            </a:pPr>
            <a:r>
              <a:rPr lang="en-US" sz="1800" spc="-5" dirty="0" smtClean="0">
                <a:latin typeface="Arial"/>
                <a:cs typeface="Arial"/>
              </a:rPr>
              <a:t>Base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5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5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ci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</a:p>
          <a:p>
            <a:pPr marL="1155065" lvl="2" indent="-22796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1155700" algn="l"/>
              </a:tabLst>
            </a:pPr>
            <a:r>
              <a:rPr lang="en-US" sz="1800" spc="-5" dirty="0" smtClean="0">
                <a:latin typeface="Arial"/>
                <a:cs typeface="Arial"/>
              </a:rPr>
              <a:t>Apex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5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l</a:t>
            </a:r>
            <a:r>
              <a:rPr sz="1800" spc="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5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quen</a:t>
            </a:r>
            <a:r>
              <a:rPr sz="1800" spc="1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</a:p>
        </p:txBody>
      </p:sp>
      <p:sp>
        <p:nvSpPr>
          <p:cNvPr id="4" name="object 4"/>
          <p:cNvSpPr/>
          <p:nvPr/>
        </p:nvSpPr>
        <p:spPr>
          <a:xfrm>
            <a:off x="2362200" y="2895600"/>
            <a:ext cx="4343400" cy="4090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50538" y="7099757"/>
            <a:ext cx="280543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 </a:t>
            </a:r>
            <a:r>
              <a:rPr sz="1200" spc="-10" dirty="0">
                <a:latin typeface="Arial"/>
                <a:cs typeface="Arial"/>
              </a:rPr>
              <a:t>ma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11498" y="729391"/>
            <a:ext cx="38360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latin typeface="Arial"/>
                <a:cs typeface="Arial"/>
              </a:rPr>
              <a:t>E</a:t>
            </a:r>
            <a:r>
              <a:rPr sz="2400" b="1" spc="-5" dirty="0">
                <a:latin typeface="Arial"/>
                <a:cs typeface="Arial"/>
              </a:rPr>
              <a:t>v</a:t>
            </a:r>
            <a:r>
              <a:rPr sz="2400" b="1" dirty="0">
                <a:latin typeface="Arial"/>
                <a:cs typeface="Arial"/>
              </a:rPr>
              <a:t>i</a:t>
            </a:r>
            <a:r>
              <a:rPr sz="2400" b="1" spc="-10" dirty="0">
                <a:latin typeface="Arial"/>
                <a:cs typeface="Arial"/>
              </a:rPr>
              <a:t>d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spc="-10" dirty="0">
                <a:latin typeface="Arial"/>
                <a:cs typeface="Arial"/>
              </a:rPr>
              <a:t>n</a:t>
            </a:r>
            <a:r>
              <a:rPr sz="2400" b="1" spc="-5" dirty="0">
                <a:latin typeface="Arial"/>
                <a:cs typeface="Arial"/>
              </a:rPr>
              <a:t>c</a:t>
            </a:r>
            <a:r>
              <a:rPr sz="2400" b="1" dirty="0">
                <a:latin typeface="Arial"/>
                <a:cs typeface="Arial"/>
              </a:rPr>
              <a:t>e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</a:t>
            </a:r>
            <a:r>
              <a:rPr sz="2400" b="1" spc="-10" dirty="0">
                <a:latin typeface="Arial"/>
                <a:cs typeface="Arial"/>
              </a:rPr>
              <a:t>o</a:t>
            </a:r>
            <a:r>
              <a:rPr sz="2400" b="1" dirty="0">
                <a:latin typeface="Arial"/>
                <a:cs typeface="Arial"/>
              </a:rPr>
              <a:t>r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</a:t>
            </a:r>
            <a:r>
              <a:rPr sz="2400" b="1" dirty="0">
                <a:latin typeface="Arial"/>
                <a:cs typeface="Arial"/>
              </a:rPr>
              <a:t>l</a:t>
            </a:r>
            <a:r>
              <a:rPr sz="2400" b="1" spc="-5" dirty="0">
                <a:latin typeface="Arial"/>
                <a:cs typeface="Arial"/>
              </a:rPr>
              <a:t>ac</a:t>
            </a:r>
            <a:r>
              <a:rPr sz="2400" b="1" dirty="0">
                <a:latin typeface="Arial"/>
                <a:cs typeface="Arial"/>
              </a:rPr>
              <a:t>e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T</a:t>
            </a:r>
            <a:r>
              <a:rPr sz="2400" b="1" spc="-10" dirty="0">
                <a:latin typeface="Arial"/>
                <a:cs typeface="Arial"/>
              </a:rPr>
              <a:t>h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spc="-10" dirty="0">
                <a:latin typeface="Arial"/>
                <a:cs typeface="Arial"/>
              </a:rPr>
              <a:t>o</a:t>
            </a:r>
            <a:r>
              <a:rPr sz="2400" b="1" spc="10" dirty="0">
                <a:latin typeface="Arial"/>
                <a:cs typeface="Arial"/>
              </a:rPr>
              <a:t>r</a:t>
            </a:r>
            <a:r>
              <a:rPr sz="2400" b="1" dirty="0">
                <a:latin typeface="Arial"/>
                <a:cs typeface="Arial"/>
              </a:rPr>
              <a:t>y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1739" y="1344349"/>
            <a:ext cx="6701155" cy="1739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1800" spc="-10" dirty="0">
                <a:latin typeface="Arial"/>
                <a:cs typeface="Arial"/>
              </a:rPr>
              <a:t>Neu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5" dirty="0">
                <a:latin typeface="Arial"/>
                <a:cs typeface="Arial"/>
              </a:rPr>
              <a:t>en</a:t>
            </a:r>
            <a:r>
              <a:rPr sz="1800" spc="10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spc="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 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rv</a:t>
            </a:r>
            <a:r>
              <a:rPr sz="1800" spc="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</a:p>
          <a:p>
            <a:pPr marL="756285" marR="5080" lvl="1" indent="-286385">
              <a:lnSpc>
                <a:spcPts val="1960"/>
              </a:lnSpc>
              <a:spcBef>
                <a:spcPts val="6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one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mi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spc="1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 f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equen</a:t>
            </a:r>
            <a:r>
              <a:rPr sz="1800" spc="1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5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si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5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</a:p>
          <a:p>
            <a:pPr marL="756285" lvl="1" indent="-286385">
              <a:lnSpc>
                <a:spcPct val="100000"/>
              </a:lnSpc>
              <a:spcBef>
                <a:spcPts val="409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Pl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tt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5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s 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f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5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ci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5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ts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 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rv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</a:p>
          <a:p>
            <a:pPr marL="756285" marR="448945" lvl="1" indent="-286385">
              <a:lnSpc>
                <a:spcPts val="1960"/>
              </a:lnSpc>
              <a:spcBef>
                <a:spcPts val="660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equen</a:t>
            </a:r>
            <a:r>
              <a:rPr sz="1800" spc="10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w</a:t>
            </a:r>
            <a:r>
              <a:rPr sz="1800" spc="5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ic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eu</a:t>
            </a:r>
            <a:r>
              <a:rPr sz="1800" spc="1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si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iv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ris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 f</a:t>
            </a:r>
            <a:r>
              <a:rPr sz="1800" spc="1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5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80210">
              <a:lnSpc>
                <a:spcPct val="100000"/>
              </a:lnSpc>
            </a:pPr>
            <a:r>
              <a:rPr spc="-10" dirty="0"/>
              <a:t>Upd</a:t>
            </a:r>
            <a:r>
              <a:rPr spc="-5" dirty="0"/>
              <a:t>a</a:t>
            </a:r>
            <a:r>
              <a:rPr dirty="0"/>
              <a:t>ti</a:t>
            </a:r>
            <a:r>
              <a:rPr spc="-10" dirty="0"/>
              <a:t>n</a:t>
            </a:r>
            <a:r>
              <a:rPr dirty="0"/>
              <a:t>g</a:t>
            </a:r>
            <a:r>
              <a:rPr spc="-15" dirty="0"/>
              <a:t> </a:t>
            </a:r>
            <a:r>
              <a:rPr spc="-10" dirty="0"/>
              <a:t>B</a:t>
            </a:r>
            <a:r>
              <a:rPr spc="5" dirty="0"/>
              <a:t>é</a:t>
            </a:r>
            <a:r>
              <a:rPr spc="-5" dirty="0"/>
              <a:t>k</a:t>
            </a:r>
            <a:r>
              <a:rPr spc="5" dirty="0"/>
              <a:t>és</a:t>
            </a:r>
            <a:r>
              <a:rPr spc="-30" dirty="0"/>
              <a:t>y</a:t>
            </a:r>
            <a:r>
              <a:rPr spc="15" dirty="0"/>
              <a:t>’</a:t>
            </a:r>
            <a:r>
              <a:rPr dirty="0"/>
              <a:t>s</a:t>
            </a:r>
            <a:r>
              <a:rPr spc="-5" dirty="0"/>
              <a:t> </a:t>
            </a:r>
            <a:r>
              <a:rPr spc="-10" dirty="0"/>
              <a:t>P</a:t>
            </a:r>
            <a:r>
              <a:rPr dirty="0"/>
              <a:t>l</a:t>
            </a:r>
            <a:r>
              <a:rPr spc="-5" dirty="0"/>
              <a:t>ac</a:t>
            </a:r>
            <a:r>
              <a:rPr dirty="0"/>
              <a:t>e</a:t>
            </a:r>
            <a:r>
              <a:rPr spc="-5" dirty="0"/>
              <a:t> </a:t>
            </a:r>
            <a:r>
              <a:rPr spc="-10" dirty="0"/>
              <a:t>Th</a:t>
            </a:r>
            <a:r>
              <a:rPr spc="-5" dirty="0"/>
              <a:t>e</a:t>
            </a:r>
            <a:r>
              <a:rPr spc="-10" dirty="0"/>
              <a:t>o</a:t>
            </a:r>
            <a:r>
              <a:rPr spc="10" dirty="0"/>
              <a:t>r</a:t>
            </a:r>
            <a:r>
              <a:rPr dirty="0"/>
              <a:t>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78435" indent="-342900">
              <a:lnSpc>
                <a:spcPct val="100299"/>
              </a:lnSpc>
              <a:buFont typeface="Arial"/>
              <a:buChar char="•"/>
              <a:tabLst>
                <a:tab pos="355600" algn="l"/>
              </a:tabLst>
            </a:pPr>
            <a:r>
              <a:rPr spc="-5" dirty="0"/>
              <a:t>B</a:t>
            </a:r>
            <a:r>
              <a:rPr spc="-10" dirty="0"/>
              <a:t>é</a:t>
            </a:r>
            <a:r>
              <a:rPr spc="-5" dirty="0"/>
              <a:t>k</a:t>
            </a:r>
            <a:r>
              <a:rPr spc="-10" dirty="0"/>
              <a:t>é</a:t>
            </a:r>
            <a:r>
              <a:rPr spc="10" dirty="0"/>
              <a:t>s</a:t>
            </a:r>
            <a:r>
              <a:rPr dirty="0"/>
              <a:t>y</a:t>
            </a:r>
            <a:r>
              <a:rPr spc="-10" dirty="0"/>
              <a:t> u</a:t>
            </a:r>
            <a:r>
              <a:rPr spc="-5" dirty="0"/>
              <a:t>s</a:t>
            </a:r>
            <a:r>
              <a:rPr spc="-10" dirty="0"/>
              <a:t>e</a:t>
            </a:r>
            <a:r>
              <a:rPr dirty="0"/>
              <a:t>d</a:t>
            </a:r>
            <a:r>
              <a:rPr spc="-5" dirty="0"/>
              <a:t> </a:t>
            </a:r>
            <a:r>
              <a:rPr spc="5" dirty="0"/>
              <a:t>u</a:t>
            </a:r>
            <a:r>
              <a:rPr spc="-10" dirty="0"/>
              <a:t>nhe</a:t>
            </a:r>
            <a:r>
              <a:rPr spc="5" dirty="0"/>
              <a:t>a</a:t>
            </a:r>
            <a:r>
              <a:rPr spc="-5" dirty="0"/>
              <a:t>l</a:t>
            </a:r>
            <a:r>
              <a:rPr dirty="0"/>
              <a:t>t</a:t>
            </a:r>
            <a:r>
              <a:rPr spc="5" dirty="0"/>
              <a:t>h</a:t>
            </a:r>
            <a:r>
              <a:rPr dirty="0"/>
              <a:t>y</a:t>
            </a:r>
            <a:r>
              <a:rPr spc="-10" dirty="0"/>
              <a:t> ba</a:t>
            </a:r>
            <a:r>
              <a:rPr spc="-5" dirty="0"/>
              <a:t>s</a:t>
            </a:r>
            <a:r>
              <a:rPr spc="5" dirty="0"/>
              <a:t>i</a:t>
            </a:r>
            <a:r>
              <a:rPr spc="-5" dirty="0"/>
              <a:t>l</a:t>
            </a:r>
            <a:r>
              <a:rPr spc="5" dirty="0"/>
              <a:t>a</a:t>
            </a:r>
            <a:r>
              <a:rPr dirty="0"/>
              <a:t>r </a:t>
            </a:r>
            <a:r>
              <a:rPr spc="-5" dirty="0"/>
              <a:t>m</a:t>
            </a:r>
            <a:r>
              <a:rPr spc="-10" dirty="0"/>
              <a:t>e</a:t>
            </a:r>
            <a:r>
              <a:rPr spc="-5" dirty="0"/>
              <a:t>m</a:t>
            </a:r>
            <a:r>
              <a:rPr spc="-10" dirty="0"/>
              <a:t>b</a:t>
            </a:r>
            <a:r>
              <a:rPr spc="-5" dirty="0"/>
              <a:t>r</a:t>
            </a:r>
            <a:r>
              <a:rPr spc="-10" dirty="0"/>
              <a:t>ane</a:t>
            </a:r>
            <a:r>
              <a:rPr dirty="0"/>
              <a:t>s </a:t>
            </a:r>
            <a:r>
              <a:rPr spc="5" dirty="0"/>
              <a:t>a</a:t>
            </a:r>
            <a:r>
              <a:rPr spc="-10" dirty="0"/>
              <a:t>n</a:t>
            </a:r>
            <a:r>
              <a:rPr dirty="0"/>
              <a:t>d</a:t>
            </a:r>
            <a:r>
              <a:rPr spc="-5" dirty="0"/>
              <a:t> </a:t>
            </a:r>
            <a:r>
              <a:rPr spc="-10" dirty="0"/>
              <a:t>h</a:t>
            </a:r>
            <a:r>
              <a:rPr spc="-5" dirty="0"/>
              <a:t>i</a:t>
            </a:r>
            <a:r>
              <a:rPr dirty="0"/>
              <a:t>s </a:t>
            </a:r>
            <a:r>
              <a:rPr spc="-5" dirty="0"/>
              <a:t>r</a:t>
            </a:r>
            <a:r>
              <a:rPr spc="-10" dirty="0"/>
              <a:t>e</a:t>
            </a:r>
            <a:r>
              <a:rPr spc="-5" dirty="0"/>
              <a:t>s</a:t>
            </a:r>
            <a:r>
              <a:rPr spc="5" dirty="0"/>
              <a:t>u</a:t>
            </a:r>
            <a:r>
              <a:rPr spc="-5" dirty="0"/>
              <a:t>l</a:t>
            </a:r>
            <a:r>
              <a:rPr dirty="0"/>
              <a:t>ts </a:t>
            </a:r>
            <a:r>
              <a:rPr spc="-5" dirty="0"/>
              <a:t>s</a:t>
            </a:r>
            <a:r>
              <a:rPr spc="-10" dirty="0"/>
              <a:t>h</a:t>
            </a:r>
            <a:r>
              <a:rPr spc="15" dirty="0"/>
              <a:t>o</a:t>
            </a:r>
            <a:r>
              <a:rPr spc="-30" dirty="0"/>
              <a:t>w</a:t>
            </a:r>
            <a:r>
              <a:rPr spc="5" dirty="0"/>
              <a:t>e</a:t>
            </a:r>
            <a:r>
              <a:rPr dirty="0"/>
              <a:t>d</a:t>
            </a:r>
            <a:r>
              <a:rPr spc="-5" dirty="0"/>
              <a:t> </a:t>
            </a:r>
            <a:r>
              <a:rPr spc="-10" dirty="0"/>
              <a:t>n</a:t>
            </a:r>
            <a:r>
              <a:rPr dirty="0"/>
              <a:t>o </a:t>
            </a:r>
            <a:r>
              <a:rPr spc="-10" dirty="0"/>
              <a:t>d</a:t>
            </a:r>
            <a:r>
              <a:rPr spc="-5" dirty="0"/>
              <a:t>i</a:t>
            </a:r>
            <a:r>
              <a:rPr dirty="0"/>
              <a:t>ff</a:t>
            </a:r>
            <a:r>
              <a:rPr spc="-10" dirty="0"/>
              <a:t>e</a:t>
            </a:r>
            <a:r>
              <a:rPr spc="-5" dirty="0"/>
              <a:t>r</a:t>
            </a:r>
            <a:r>
              <a:rPr spc="-10" dirty="0"/>
              <a:t>en</a:t>
            </a:r>
            <a:r>
              <a:rPr spc="-5" dirty="0"/>
              <a:t>c</a:t>
            </a:r>
            <a:r>
              <a:rPr dirty="0"/>
              <a:t>e</a:t>
            </a:r>
            <a:r>
              <a:rPr spc="-5" dirty="0"/>
              <a:t> </a:t>
            </a:r>
            <a:r>
              <a:rPr spc="5" dirty="0"/>
              <a:t>i</a:t>
            </a:r>
            <a:r>
              <a:rPr dirty="0"/>
              <a:t>n</a:t>
            </a:r>
            <a:r>
              <a:rPr spc="-5" dirty="0"/>
              <a:t> r</a:t>
            </a:r>
            <a:r>
              <a:rPr spc="5" dirty="0"/>
              <a:t>e</a:t>
            </a:r>
            <a:r>
              <a:rPr spc="-5" dirty="0"/>
              <a:t>s</a:t>
            </a:r>
            <a:r>
              <a:rPr spc="-10" dirty="0"/>
              <a:t>pon</a:t>
            </a:r>
            <a:r>
              <a:rPr spc="-5" dirty="0"/>
              <a:t>s</a:t>
            </a:r>
            <a:r>
              <a:rPr dirty="0"/>
              <a:t>e</a:t>
            </a:r>
            <a:r>
              <a:rPr spc="-5" dirty="0"/>
              <a:t> </a:t>
            </a:r>
            <a:r>
              <a:rPr dirty="0"/>
              <a:t>f</a:t>
            </a:r>
            <a:r>
              <a:rPr spc="-10" dirty="0"/>
              <a:t>o</a:t>
            </a:r>
            <a:r>
              <a:rPr dirty="0"/>
              <a:t>r </a:t>
            </a:r>
            <a:r>
              <a:rPr spc="-5" dirty="0"/>
              <a:t>cl</a:t>
            </a:r>
            <a:r>
              <a:rPr spc="-10" dirty="0"/>
              <a:t>o</a:t>
            </a:r>
            <a:r>
              <a:rPr spc="10" dirty="0"/>
              <a:t>s</a:t>
            </a:r>
            <a:r>
              <a:rPr dirty="0"/>
              <a:t>e</a:t>
            </a:r>
            <a:r>
              <a:rPr spc="-5" dirty="0"/>
              <a:t> </a:t>
            </a:r>
            <a:r>
              <a:rPr dirty="0"/>
              <a:t>f</a:t>
            </a:r>
            <a:r>
              <a:rPr spc="-5" dirty="0"/>
              <a:t>r</a:t>
            </a:r>
            <a:r>
              <a:rPr spc="-10" dirty="0"/>
              <a:t>equen</a:t>
            </a:r>
            <a:r>
              <a:rPr spc="10" dirty="0"/>
              <a:t>c</a:t>
            </a:r>
            <a:r>
              <a:rPr spc="-5" dirty="0"/>
              <a:t>i</a:t>
            </a:r>
            <a:r>
              <a:rPr spc="-10" dirty="0"/>
              <a:t>e</a:t>
            </a:r>
            <a:r>
              <a:rPr dirty="0"/>
              <a:t>s t</a:t>
            </a:r>
            <a:r>
              <a:rPr spc="-10" dirty="0"/>
              <a:t>ha</a:t>
            </a:r>
            <a:r>
              <a:rPr dirty="0"/>
              <a:t>t</a:t>
            </a:r>
            <a:r>
              <a:rPr spc="5" dirty="0"/>
              <a:t> </a:t>
            </a:r>
            <a:r>
              <a:rPr spc="-10" dirty="0"/>
              <a:t>peo</a:t>
            </a:r>
            <a:r>
              <a:rPr spc="5" dirty="0"/>
              <a:t>p</a:t>
            </a:r>
            <a:r>
              <a:rPr spc="-5" dirty="0"/>
              <a:t>l</a:t>
            </a:r>
            <a:r>
              <a:rPr dirty="0"/>
              <a:t>e</a:t>
            </a:r>
            <a:r>
              <a:rPr spc="-5" dirty="0"/>
              <a:t> c</a:t>
            </a:r>
            <a:r>
              <a:rPr spc="-10" dirty="0"/>
              <a:t>a</a:t>
            </a:r>
            <a:r>
              <a:rPr dirty="0"/>
              <a:t>n </a:t>
            </a:r>
            <a:r>
              <a:rPr spc="-10" dirty="0"/>
              <a:t>d</a:t>
            </a:r>
            <a:r>
              <a:rPr spc="-5" dirty="0"/>
              <a:t>is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n</a:t>
            </a:r>
            <a:r>
              <a:rPr spc="5" dirty="0"/>
              <a:t>g</a:t>
            </a:r>
            <a:r>
              <a:rPr spc="-10" dirty="0"/>
              <a:t>u</a:t>
            </a:r>
            <a:r>
              <a:rPr spc="-5" dirty="0"/>
              <a:t>is</a:t>
            </a:r>
            <a:r>
              <a:rPr spc="-10" dirty="0"/>
              <a:t>h</a:t>
            </a:r>
            <a:r>
              <a:rPr dirty="0"/>
              <a:t>.</a:t>
            </a:r>
          </a:p>
          <a:p>
            <a:pPr marL="355600" marR="125095" indent="-3429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355600" algn="l"/>
              </a:tabLst>
            </a:pPr>
            <a:r>
              <a:rPr spc="-10" dirty="0"/>
              <a:t>N</a:t>
            </a:r>
            <a:r>
              <a:rPr spc="15" dirty="0"/>
              <a:t>e</a:t>
            </a:r>
            <a:r>
              <a:rPr dirty="0"/>
              <a:t>w</a:t>
            </a:r>
            <a:r>
              <a:rPr spc="-30" dirty="0"/>
              <a:t> </a:t>
            </a:r>
            <a:r>
              <a:rPr spc="-5" dirty="0"/>
              <a:t>r</a:t>
            </a:r>
            <a:r>
              <a:rPr spc="-10" dirty="0"/>
              <a:t>e</a:t>
            </a:r>
            <a:r>
              <a:rPr spc="-5" dirty="0"/>
              <a:t>s</a:t>
            </a:r>
            <a:r>
              <a:rPr spc="5" dirty="0"/>
              <a:t>e</a:t>
            </a:r>
            <a:r>
              <a:rPr spc="-10" dirty="0"/>
              <a:t>a</a:t>
            </a:r>
            <a:r>
              <a:rPr spc="-5" dirty="0"/>
              <a:t>rc</a:t>
            </a:r>
            <a:r>
              <a:rPr dirty="0"/>
              <a:t>h</a:t>
            </a:r>
            <a:r>
              <a:rPr spc="5" dirty="0"/>
              <a:t> </a:t>
            </a:r>
            <a:r>
              <a:rPr spc="-20" dirty="0"/>
              <a:t>w</a:t>
            </a:r>
            <a:r>
              <a:rPr spc="-5" dirty="0"/>
              <a:t>i</a:t>
            </a:r>
            <a:r>
              <a:rPr spc="10" dirty="0"/>
              <a:t>t</a:t>
            </a:r>
            <a:r>
              <a:rPr dirty="0"/>
              <a:t>h</a:t>
            </a:r>
            <a:r>
              <a:rPr spc="-5" dirty="0"/>
              <a:t> </a:t>
            </a:r>
            <a:r>
              <a:rPr spc="-10" dirty="0"/>
              <a:t>he</a:t>
            </a:r>
            <a:r>
              <a:rPr spc="5" dirty="0"/>
              <a:t>a</a:t>
            </a:r>
            <a:r>
              <a:rPr spc="-5" dirty="0"/>
              <a:t>l</a:t>
            </a:r>
            <a:r>
              <a:rPr dirty="0"/>
              <a:t>t</a:t>
            </a:r>
            <a:r>
              <a:rPr spc="5" dirty="0"/>
              <a:t>h</a:t>
            </a:r>
            <a:r>
              <a:rPr dirty="0"/>
              <a:t>y</a:t>
            </a:r>
            <a:r>
              <a:rPr spc="-25" dirty="0"/>
              <a:t> 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5" dirty="0"/>
              <a:t>m</a:t>
            </a:r>
            <a:r>
              <a:rPr spc="-10"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spc="5" dirty="0"/>
              <a:t>n</a:t>
            </a:r>
            <a:r>
              <a:rPr spc="-10" dirty="0"/>
              <a:t>e</a:t>
            </a:r>
            <a:r>
              <a:rPr dirty="0"/>
              <a:t>s </a:t>
            </a:r>
            <a:r>
              <a:rPr spc="-5" dirty="0"/>
              <a:t>s</a:t>
            </a:r>
            <a:r>
              <a:rPr spc="-10" dirty="0"/>
              <a:t>h</a:t>
            </a:r>
            <a:r>
              <a:rPr spc="5" dirty="0"/>
              <a:t>o</a:t>
            </a:r>
            <a:r>
              <a:rPr dirty="0"/>
              <a:t>w</a:t>
            </a:r>
            <a:r>
              <a:rPr spc="-15" dirty="0"/>
              <a:t> </a:t>
            </a:r>
            <a:r>
              <a:rPr dirty="0"/>
              <a:t>t</a:t>
            </a:r>
            <a:r>
              <a:rPr spc="-10" dirty="0"/>
              <a:t>ha</a:t>
            </a:r>
            <a:r>
              <a:rPr dirty="0"/>
              <a:t>t</a:t>
            </a:r>
            <a:r>
              <a:rPr spc="5" dirty="0"/>
              <a:t> </a:t>
            </a:r>
            <a:r>
              <a:rPr dirty="0"/>
              <a:t>t</a:t>
            </a:r>
            <a:r>
              <a:rPr spc="-10" dirty="0"/>
              <a:t>h</a:t>
            </a:r>
            <a:r>
              <a:rPr dirty="0"/>
              <a:t>e</a:t>
            </a:r>
            <a:r>
              <a:rPr spc="-5" dirty="0"/>
              <a:t> </a:t>
            </a:r>
            <a:r>
              <a:rPr spc="-10" dirty="0"/>
              <a:t>en</a:t>
            </a:r>
            <a:r>
              <a:rPr dirty="0"/>
              <a:t>t</a:t>
            </a:r>
            <a:r>
              <a:rPr spc="-5" dirty="0"/>
              <a:t>i</a:t>
            </a:r>
            <a:r>
              <a:rPr spc="10" dirty="0"/>
              <a:t>r</a:t>
            </a:r>
            <a:r>
              <a:rPr dirty="0"/>
              <a:t>e</a:t>
            </a:r>
            <a:r>
              <a:rPr spc="-5" dirty="0"/>
              <a:t> </a:t>
            </a:r>
            <a:r>
              <a:rPr b="1" dirty="0">
                <a:latin typeface="Arial"/>
                <a:cs typeface="Arial"/>
              </a:rPr>
              <a:t>ou</a:t>
            </a:r>
            <a:r>
              <a:rPr b="1" spc="-5" dirty="0">
                <a:latin typeface="Arial"/>
                <a:cs typeface="Arial"/>
              </a:rPr>
              <a:t>t</a:t>
            </a:r>
            <a:r>
              <a:rPr b="1" spc="-10" dirty="0">
                <a:latin typeface="Arial"/>
                <a:cs typeface="Arial"/>
              </a:rPr>
              <a:t>e</a:t>
            </a:r>
            <a:r>
              <a:rPr b="1" dirty="0">
                <a:latin typeface="Arial"/>
                <a:cs typeface="Arial"/>
              </a:rPr>
              <a:t>r</a:t>
            </a:r>
            <a:r>
              <a:rPr b="1" spc="-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h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ir </a:t>
            </a:r>
            <a:r>
              <a:rPr b="1" spc="-10" dirty="0">
                <a:latin typeface="Arial"/>
                <a:cs typeface="Arial"/>
              </a:rPr>
              <a:t>ce</a:t>
            </a:r>
            <a:r>
              <a:rPr b="1" dirty="0">
                <a:latin typeface="Arial"/>
                <a:cs typeface="Arial"/>
              </a:rPr>
              <a:t>lls</a:t>
            </a:r>
            <a:r>
              <a:rPr b="1" spc="-5" dirty="0">
                <a:latin typeface="Arial"/>
                <a:cs typeface="Arial"/>
              </a:rPr>
              <a:t> </a:t>
            </a:r>
            <a:r>
              <a:rPr spc="-5" dirty="0"/>
              <a:t>r</a:t>
            </a:r>
            <a:r>
              <a:rPr spc="-10" dirty="0"/>
              <a:t>e</a:t>
            </a:r>
            <a:r>
              <a:rPr spc="-5" dirty="0"/>
              <a:t>s</a:t>
            </a:r>
            <a:r>
              <a:rPr spc="-10" dirty="0"/>
              <a:t>po</a:t>
            </a:r>
            <a:r>
              <a:rPr spc="5" dirty="0"/>
              <a:t>n</a:t>
            </a:r>
            <a:r>
              <a:rPr dirty="0"/>
              <a:t>d</a:t>
            </a:r>
            <a:r>
              <a:rPr spc="-5" dirty="0"/>
              <a:t> </a:t>
            </a:r>
            <a:r>
              <a:rPr dirty="0"/>
              <a:t>to</a:t>
            </a:r>
            <a:r>
              <a:rPr spc="-5" dirty="0"/>
              <a:t> s</a:t>
            </a:r>
            <a:r>
              <a:rPr spc="-10" dirty="0"/>
              <a:t>oun</a:t>
            </a:r>
            <a:r>
              <a:rPr dirty="0"/>
              <a:t>d</a:t>
            </a:r>
            <a:r>
              <a:rPr spc="-5" dirty="0"/>
              <a:t> </a:t>
            </a:r>
            <a:r>
              <a:rPr spc="5" dirty="0"/>
              <a:t>b</a:t>
            </a:r>
            <a:r>
              <a:rPr dirty="0"/>
              <a:t>y</a:t>
            </a:r>
            <a:r>
              <a:rPr spc="-10" dirty="0"/>
              <a:t> </a:t>
            </a:r>
            <a:r>
              <a:rPr spc="-5" dirty="0"/>
              <a:t>s</a:t>
            </a:r>
            <a:r>
              <a:rPr spc="5" dirty="0"/>
              <a:t>l</a:t>
            </a:r>
            <a:r>
              <a:rPr spc="-5" dirty="0"/>
              <a:t>i</a:t>
            </a:r>
            <a:r>
              <a:rPr spc="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5" dirty="0"/>
              <a:t> </a:t>
            </a:r>
            <a:r>
              <a:rPr dirty="0"/>
              <a:t>t</a:t>
            </a:r>
            <a:r>
              <a:rPr spc="-5" dirty="0"/>
              <a:t>il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g</a:t>
            </a:r>
            <a:r>
              <a:rPr spc="-5" dirty="0"/>
              <a:t> </a:t>
            </a:r>
            <a:r>
              <a:rPr spc="-10" dirty="0"/>
              <a:t>an</a:t>
            </a:r>
            <a:r>
              <a:rPr dirty="0"/>
              <a:t>d</a:t>
            </a:r>
            <a:r>
              <a:rPr spc="-5" dirty="0"/>
              <a:t> </a:t>
            </a:r>
            <a:r>
              <a:rPr dirty="0"/>
              <a:t>a</a:t>
            </a:r>
            <a:r>
              <a:rPr spc="5" dirty="0"/>
              <a:t> </a:t>
            </a:r>
            <a:r>
              <a:rPr spc="-5" dirty="0"/>
              <a:t>c</a:t>
            </a:r>
            <a:r>
              <a:rPr spc="-10" dirty="0"/>
              <a:t>han</a:t>
            </a:r>
            <a:r>
              <a:rPr spc="5" dirty="0"/>
              <a:t>g</a:t>
            </a:r>
            <a:r>
              <a:rPr dirty="0"/>
              <a:t>e</a:t>
            </a:r>
            <a:r>
              <a:rPr spc="-5" dirty="0"/>
              <a:t> i</a:t>
            </a:r>
            <a:r>
              <a:rPr dirty="0"/>
              <a:t>n</a:t>
            </a:r>
            <a:r>
              <a:rPr spc="-5" dirty="0"/>
              <a:t> l</a:t>
            </a:r>
            <a:r>
              <a:rPr spc="5" dirty="0"/>
              <a:t>e</a:t>
            </a:r>
            <a:r>
              <a:rPr spc="-10" dirty="0"/>
              <a:t>ng</a:t>
            </a:r>
            <a:r>
              <a:rPr spc="10" dirty="0"/>
              <a:t>t</a:t>
            </a:r>
            <a:r>
              <a:rPr dirty="0"/>
              <a:t>h</a:t>
            </a:r>
          </a:p>
          <a:p>
            <a:pPr marL="756285" marR="5080" indent="-287020">
              <a:lnSpc>
                <a:spcPct val="100000"/>
              </a:lnSpc>
              <a:spcBef>
                <a:spcPts val="660"/>
              </a:spcBef>
              <a:tabLst>
                <a:tab pos="756285" algn="l"/>
              </a:tabLst>
            </a:pPr>
            <a:r>
              <a:rPr dirty="0"/>
              <a:t>–	</a:t>
            </a:r>
            <a:r>
              <a:rPr spc="10" dirty="0"/>
              <a:t>T</a:t>
            </a:r>
            <a:r>
              <a:rPr spc="-10" dirty="0"/>
              <a:t>h</a:t>
            </a:r>
            <a:r>
              <a:rPr spc="-5" dirty="0"/>
              <a:t>i</a:t>
            </a:r>
            <a:r>
              <a:rPr dirty="0"/>
              <a:t>s </a:t>
            </a:r>
            <a:r>
              <a:rPr spc="-5" dirty="0"/>
              <a:t>i</a:t>
            </a:r>
            <a:r>
              <a:rPr dirty="0"/>
              <a:t>s </a:t>
            </a:r>
            <a:r>
              <a:rPr spc="-5" dirty="0"/>
              <a:t>c</a:t>
            </a:r>
            <a:r>
              <a:rPr spc="-10" dirty="0"/>
              <a:t>a</a:t>
            </a:r>
            <a:r>
              <a:rPr spc="-5" dirty="0"/>
              <a:t>ll</a:t>
            </a:r>
            <a:r>
              <a:rPr spc="-10" dirty="0"/>
              <a:t>e</a:t>
            </a:r>
            <a:r>
              <a:rPr dirty="0"/>
              <a:t>d</a:t>
            </a:r>
            <a:r>
              <a:rPr spc="-5" dirty="0"/>
              <a:t> </a:t>
            </a:r>
            <a:r>
              <a:rPr dirty="0"/>
              <a:t>t</a:t>
            </a:r>
            <a:r>
              <a:rPr spc="-10" dirty="0"/>
              <a:t>h</a:t>
            </a:r>
            <a:r>
              <a:rPr dirty="0"/>
              <a:t>e</a:t>
            </a:r>
            <a:r>
              <a:rPr spc="-5" dirty="0"/>
              <a:t> m</a:t>
            </a:r>
            <a:r>
              <a:rPr spc="-10" dirty="0"/>
              <a:t>o</a:t>
            </a:r>
            <a:r>
              <a:rPr dirty="0"/>
              <a:t>t</a:t>
            </a:r>
            <a:r>
              <a:rPr spc="-5" dirty="0"/>
              <a:t>il</a:t>
            </a:r>
            <a:r>
              <a:rPr dirty="0"/>
              <a:t>e</a:t>
            </a:r>
            <a:r>
              <a:rPr spc="-5" dirty="0"/>
              <a:t> 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5" dirty="0"/>
              <a:t>p</a:t>
            </a:r>
            <a:r>
              <a:rPr spc="-10" dirty="0"/>
              <a:t>on</a:t>
            </a:r>
            <a:r>
              <a:rPr spc="-5" dirty="0"/>
              <a:t>s</a:t>
            </a:r>
            <a:r>
              <a:rPr dirty="0"/>
              <a:t>e</a:t>
            </a:r>
            <a:r>
              <a:rPr spc="-5" dirty="0"/>
              <a:t> </a:t>
            </a:r>
            <a:r>
              <a:rPr spc="-10" dirty="0"/>
              <a:t>a</a:t>
            </a:r>
            <a:r>
              <a:rPr spc="5" dirty="0"/>
              <a:t>n</a:t>
            </a:r>
            <a:r>
              <a:rPr dirty="0"/>
              <a:t>d</a:t>
            </a:r>
            <a:r>
              <a:rPr spc="-5" dirty="0"/>
              <a:t> </a:t>
            </a:r>
            <a:r>
              <a:rPr spc="-10" dirty="0"/>
              <a:t>he</a:t>
            </a:r>
            <a:r>
              <a:rPr spc="5" dirty="0"/>
              <a:t>l</a:t>
            </a:r>
            <a:r>
              <a:rPr spc="-10" dirty="0"/>
              <a:t>p</a:t>
            </a:r>
            <a:r>
              <a:rPr dirty="0"/>
              <a:t>s</a:t>
            </a:r>
            <a:r>
              <a:rPr spc="10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spc="-10" dirty="0"/>
              <a:t>a</a:t>
            </a:r>
            <a:r>
              <a:rPr spc="-5" dirty="0"/>
              <a:t>m</a:t>
            </a:r>
            <a:r>
              <a:rPr spc="-10" dirty="0"/>
              <a:t>p</a:t>
            </a:r>
            <a:r>
              <a:rPr spc="-5" dirty="0"/>
              <a:t>li</a:t>
            </a:r>
            <a:r>
              <a:rPr spc="10" dirty="0"/>
              <a:t>f</a:t>
            </a:r>
            <a:r>
              <a:rPr dirty="0"/>
              <a:t>y</a:t>
            </a:r>
            <a:r>
              <a:rPr spc="-25" dirty="0"/>
              <a:t> </a:t>
            </a:r>
            <a:r>
              <a:rPr spc="-10" dirty="0"/>
              <a:t>a</a:t>
            </a:r>
            <a:r>
              <a:rPr spc="-5" dirty="0"/>
              <a:t>c</a:t>
            </a:r>
            <a:r>
              <a:rPr dirty="0"/>
              <a:t>t</a:t>
            </a:r>
            <a:r>
              <a:rPr spc="5" dirty="0"/>
              <a:t>i</a:t>
            </a:r>
            <a:r>
              <a:rPr spc="-10" dirty="0"/>
              <a:t>o</a:t>
            </a:r>
            <a:r>
              <a:rPr dirty="0"/>
              <a:t>n</a:t>
            </a:r>
            <a:r>
              <a:rPr spc="-5" dirty="0"/>
              <a:t> </a:t>
            </a:r>
            <a:r>
              <a:rPr spc="-10" dirty="0"/>
              <a:t>o</a:t>
            </a:r>
            <a:r>
              <a:rPr dirty="0"/>
              <a:t>n</a:t>
            </a:r>
            <a:r>
              <a:rPr spc="-5" dirty="0"/>
              <a:t> </a:t>
            </a:r>
            <a:r>
              <a:rPr dirty="0"/>
              <a:t>t</a:t>
            </a:r>
            <a:r>
              <a:rPr spc="-10" dirty="0"/>
              <a:t>h</a:t>
            </a:r>
            <a:r>
              <a:rPr dirty="0"/>
              <a:t>e </a:t>
            </a:r>
            <a:r>
              <a:rPr spc="-5" dirty="0"/>
              <a:t>m</a:t>
            </a:r>
            <a:r>
              <a:rPr spc="-10" dirty="0"/>
              <a:t>e</a:t>
            </a:r>
            <a:r>
              <a:rPr spc="-5" dirty="0"/>
              <a:t>m</a:t>
            </a:r>
            <a:r>
              <a:rPr spc="-10"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spc="5" dirty="0"/>
              <a:t>n</a:t>
            </a:r>
            <a:r>
              <a:rPr dirty="0"/>
              <a:t>e</a:t>
            </a:r>
          </a:p>
        </p:txBody>
      </p:sp>
      <p:sp>
        <p:nvSpPr>
          <p:cNvPr id="4" name="object 4"/>
          <p:cNvSpPr/>
          <p:nvPr/>
        </p:nvSpPr>
        <p:spPr>
          <a:xfrm>
            <a:off x="3276600" y="3352800"/>
            <a:ext cx="4724400" cy="22616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601</Words>
  <Application>Microsoft Office PowerPoint</Application>
  <PresentationFormat>Custom</PresentationFormat>
  <Paragraphs>85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Pitch Perception of Pure tones</vt:lpstr>
      <vt:lpstr>Pitch discrimination: jnd values vary depending on frequency</vt:lpstr>
      <vt:lpstr>Békésys’ Place Theory of Hearing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Updating Békésy’s Place Theory</vt:lpstr>
      <vt:lpstr>PowerPoint Presentation</vt:lpstr>
      <vt:lpstr>PowerPoint Presentation</vt:lpstr>
      <vt:lpstr>PowerPoint Presentation</vt:lpstr>
      <vt:lpstr>PowerPoint Presentation</vt:lpstr>
      <vt:lpstr>Pitch is also influenced by intensity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chapter11_SoundPitch</dc:title>
  <dc:creator>Boynton</dc:creator>
  <cp:lastModifiedBy>truuser</cp:lastModifiedBy>
  <cp:revision>17</cp:revision>
  <dcterms:created xsi:type="dcterms:W3CDTF">2015-01-28T11:41:31Z</dcterms:created>
  <dcterms:modified xsi:type="dcterms:W3CDTF">2015-02-03T18:28:24Z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2008-02-25T00:00:00Z</vt:filetime>
  </property>
  <property fmtid="{D5CDD505-2E9C-101B-9397-08002B2CF9AE}" pid="3" name="LastSaved">
    <vt:filetime>2015-01-28T00:00:00Z</vt:filetime>
  </property>
</Properties>
</file>